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6"/>
  </p:notesMasterIdLst>
  <p:sldIdLst>
    <p:sldId id="256" r:id="rId2"/>
    <p:sldId id="257" r:id="rId3"/>
    <p:sldId id="258" r:id="rId4"/>
    <p:sldId id="272" r:id="rId5"/>
    <p:sldId id="259" r:id="rId6"/>
    <p:sldId id="260" r:id="rId7"/>
    <p:sldId id="273" r:id="rId8"/>
    <p:sldId id="274" r:id="rId9"/>
    <p:sldId id="261" r:id="rId10"/>
    <p:sldId id="262" r:id="rId11"/>
    <p:sldId id="263" r:id="rId12"/>
    <p:sldId id="264" r:id="rId13"/>
    <p:sldId id="275" r:id="rId14"/>
    <p:sldId id="265" r:id="rId15"/>
    <p:sldId id="266" r:id="rId16"/>
    <p:sldId id="276" r:id="rId17"/>
    <p:sldId id="267" r:id="rId18"/>
    <p:sldId id="277" r:id="rId19"/>
    <p:sldId id="268" r:id="rId20"/>
    <p:sldId id="402" r:id="rId21"/>
    <p:sldId id="403" r:id="rId22"/>
    <p:sldId id="404" r:id="rId23"/>
    <p:sldId id="269" r:id="rId24"/>
    <p:sldId id="405" r:id="rId25"/>
    <p:sldId id="407" r:id="rId26"/>
    <p:sldId id="406" r:id="rId27"/>
    <p:sldId id="408" r:id="rId28"/>
    <p:sldId id="270" r:id="rId29"/>
    <p:sldId id="409" r:id="rId30"/>
    <p:sldId id="271" r:id="rId31"/>
    <p:sldId id="278" r:id="rId32"/>
    <p:sldId id="279" r:id="rId33"/>
    <p:sldId id="410" r:id="rId34"/>
    <p:sldId id="280" r:id="rId35"/>
    <p:sldId id="411" r:id="rId36"/>
    <p:sldId id="412" r:id="rId37"/>
    <p:sldId id="413" r:id="rId38"/>
    <p:sldId id="414" r:id="rId39"/>
    <p:sldId id="415" r:id="rId40"/>
    <p:sldId id="416" r:id="rId41"/>
    <p:sldId id="417" r:id="rId42"/>
    <p:sldId id="418" r:id="rId43"/>
    <p:sldId id="419" r:id="rId44"/>
    <p:sldId id="420" r:id="rId45"/>
    <p:sldId id="421" r:id="rId46"/>
    <p:sldId id="422" r:id="rId47"/>
    <p:sldId id="423" r:id="rId48"/>
    <p:sldId id="424" r:id="rId49"/>
    <p:sldId id="425" r:id="rId50"/>
    <p:sldId id="427" r:id="rId51"/>
    <p:sldId id="428" r:id="rId52"/>
    <p:sldId id="429" r:id="rId53"/>
    <p:sldId id="430" r:id="rId54"/>
    <p:sldId id="431" r:id="rId55"/>
    <p:sldId id="281" r:id="rId56"/>
    <p:sldId id="282" r:id="rId57"/>
    <p:sldId id="283" r:id="rId58"/>
    <p:sldId id="284" r:id="rId59"/>
    <p:sldId id="285" r:id="rId60"/>
    <p:sldId id="286" r:id="rId61"/>
    <p:sldId id="287" r:id="rId62"/>
    <p:sldId id="288" r:id="rId63"/>
    <p:sldId id="289" r:id="rId64"/>
    <p:sldId id="290" r:id="rId65"/>
    <p:sldId id="291" r:id="rId66"/>
    <p:sldId id="292" r:id="rId67"/>
    <p:sldId id="293" r:id="rId68"/>
    <p:sldId id="294" r:id="rId69"/>
    <p:sldId id="295" r:id="rId70"/>
    <p:sldId id="296" r:id="rId71"/>
    <p:sldId id="297" r:id="rId72"/>
    <p:sldId id="298" r:id="rId73"/>
    <p:sldId id="299" r:id="rId74"/>
    <p:sldId id="300" r:id="rId75"/>
    <p:sldId id="301" r:id="rId76"/>
    <p:sldId id="432" r:id="rId77"/>
    <p:sldId id="433" r:id="rId78"/>
    <p:sldId id="302" r:id="rId79"/>
    <p:sldId id="434" r:id="rId80"/>
    <p:sldId id="435" r:id="rId81"/>
    <p:sldId id="436" r:id="rId82"/>
    <p:sldId id="438" r:id="rId83"/>
    <p:sldId id="437" r:id="rId84"/>
    <p:sldId id="303" r:id="rId85"/>
    <p:sldId id="304" r:id="rId86"/>
    <p:sldId id="305" r:id="rId87"/>
    <p:sldId id="306" r:id="rId88"/>
    <p:sldId id="307" r:id="rId89"/>
    <p:sldId id="308" r:id="rId90"/>
    <p:sldId id="439" r:id="rId91"/>
    <p:sldId id="309" r:id="rId92"/>
    <p:sldId id="310" r:id="rId93"/>
    <p:sldId id="311" r:id="rId94"/>
    <p:sldId id="312" r:id="rId95"/>
    <p:sldId id="440" r:id="rId96"/>
    <p:sldId id="441" r:id="rId97"/>
    <p:sldId id="442" r:id="rId98"/>
    <p:sldId id="443" r:id="rId99"/>
    <p:sldId id="444" r:id="rId100"/>
    <p:sldId id="445" r:id="rId101"/>
    <p:sldId id="446" r:id="rId102"/>
    <p:sldId id="447" r:id="rId103"/>
    <p:sldId id="448" r:id="rId104"/>
    <p:sldId id="449" r:id="rId105"/>
    <p:sldId id="450" r:id="rId106"/>
    <p:sldId id="451" r:id="rId107"/>
    <p:sldId id="313" r:id="rId108"/>
    <p:sldId id="452" r:id="rId109"/>
    <p:sldId id="454" r:id="rId110"/>
    <p:sldId id="453" r:id="rId111"/>
    <p:sldId id="455" r:id="rId112"/>
    <p:sldId id="456" r:id="rId113"/>
    <p:sldId id="314" r:id="rId114"/>
    <p:sldId id="315" r:id="rId115"/>
    <p:sldId id="316" r:id="rId116"/>
    <p:sldId id="317" r:id="rId117"/>
    <p:sldId id="318" r:id="rId118"/>
    <p:sldId id="319" r:id="rId119"/>
    <p:sldId id="320" r:id="rId120"/>
    <p:sldId id="458" r:id="rId121"/>
    <p:sldId id="457" r:id="rId122"/>
    <p:sldId id="459" r:id="rId123"/>
    <p:sldId id="460" r:id="rId124"/>
    <p:sldId id="461" r:id="rId125"/>
    <p:sldId id="462" r:id="rId126"/>
    <p:sldId id="463" r:id="rId127"/>
    <p:sldId id="464" r:id="rId128"/>
    <p:sldId id="321" r:id="rId129"/>
    <p:sldId id="322" r:id="rId130"/>
    <p:sldId id="465" r:id="rId131"/>
    <p:sldId id="466" r:id="rId132"/>
    <p:sldId id="467" r:id="rId133"/>
    <p:sldId id="468" r:id="rId134"/>
    <p:sldId id="469" r:id="rId135"/>
    <p:sldId id="470" r:id="rId136"/>
    <p:sldId id="471" r:id="rId137"/>
    <p:sldId id="472" r:id="rId138"/>
    <p:sldId id="473" r:id="rId139"/>
    <p:sldId id="474" r:id="rId140"/>
    <p:sldId id="323" r:id="rId141"/>
    <p:sldId id="324" r:id="rId142"/>
    <p:sldId id="325" r:id="rId143"/>
    <p:sldId id="326" r:id="rId144"/>
    <p:sldId id="475" r:id="rId145"/>
    <p:sldId id="476" r:id="rId146"/>
    <p:sldId id="477" r:id="rId147"/>
    <p:sldId id="478" r:id="rId148"/>
    <p:sldId id="479" r:id="rId149"/>
    <p:sldId id="480" r:id="rId150"/>
    <p:sldId id="327" r:id="rId151"/>
    <p:sldId id="328" r:id="rId152"/>
    <p:sldId id="329" r:id="rId153"/>
    <p:sldId id="481" r:id="rId154"/>
    <p:sldId id="482" r:id="rId155"/>
    <p:sldId id="483" r:id="rId156"/>
    <p:sldId id="484" r:id="rId157"/>
    <p:sldId id="485" r:id="rId158"/>
    <p:sldId id="486" r:id="rId159"/>
    <p:sldId id="487" r:id="rId160"/>
    <p:sldId id="331" r:id="rId161"/>
    <p:sldId id="488" r:id="rId162"/>
    <p:sldId id="332" r:id="rId163"/>
    <p:sldId id="333" r:id="rId164"/>
    <p:sldId id="334" r:id="rId165"/>
    <p:sldId id="489" r:id="rId166"/>
    <p:sldId id="490" r:id="rId167"/>
    <p:sldId id="491" r:id="rId168"/>
    <p:sldId id="492" r:id="rId169"/>
    <p:sldId id="493" r:id="rId170"/>
    <p:sldId id="494" r:id="rId171"/>
    <p:sldId id="495" r:id="rId172"/>
    <p:sldId id="496" r:id="rId173"/>
    <p:sldId id="497" r:id="rId174"/>
    <p:sldId id="498" r:id="rId175"/>
    <p:sldId id="499" r:id="rId176"/>
    <p:sldId id="500" r:id="rId177"/>
    <p:sldId id="501" r:id="rId178"/>
    <p:sldId id="502" r:id="rId179"/>
    <p:sldId id="335" r:id="rId180"/>
    <p:sldId id="336" r:id="rId181"/>
    <p:sldId id="337" r:id="rId182"/>
    <p:sldId id="503" r:id="rId183"/>
    <p:sldId id="504" r:id="rId184"/>
    <p:sldId id="505" r:id="rId185"/>
    <p:sldId id="506" r:id="rId186"/>
    <p:sldId id="338" r:id="rId187"/>
    <p:sldId id="339" r:id="rId188"/>
    <p:sldId id="340" r:id="rId189"/>
    <p:sldId id="507" r:id="rId190"/>
    <p:sldId id="508" r:id="rId191"/>
    <p:sldId id="509" r:id="rId192"/>
    <p:sldId id="511" r:id="rId193"/>
    <p:sldId id="510" r:id="rId194"/>
    <p:sldId id="512" r:id="rId195"/>
    <p:sldId id="513" r:id="rId196"/>
    <p:sldId id="514" r:id="rId197"/>
    <p:sldId id="515" r:id="rId198"/>
    <p:sldId id="516" r:id="rId199"/>
    <p:sldId id="517" r:id="rId200"/>
    <p:sldId id="518" r:id="rId201"/>
    <p:sldId id="519" r:id="rId202"/>
    <p:sldId id="341" r:id="rId203"/>
    <p:sldId id="342" r:id="rId204"/>
    <p:sldId id="343" r:id="rId205"/>
    <p:sldId id="344" r:id="rId206"/>
    <p:sldId id="520" r:id="rId207"/>
    <p:sldId id="521" r:id="rId208"/>
    <p:sldId id="522" r:id="rId209"/>
    <p:sldId id="523" r:id="rId210"/>
    <p:sldId id="524" r:id="rId211"/>
    <p:sldId id="345" r:id="rId212"/>
    <p:sldId id="346" r:id="rId213"/>
    <p:sldId id="525" r:id="rId214"/>
    <p:sldId id="526" r:id="rId215"/>
    <p:sldId id="527" r:id="rId216"/>
    <p:sldId id="528" r:id="rId217"/>
    <p:sldId id="529" r:id="rId218"/>
    <p:sldId id="347" r:id="rId219"/>
    <p:sldId id="348" r:id="rId220"/>
    <p:sldId id="530" r:id="rId221"/>
    <p:sldId id="531" r:id="rId222"/>
    <p:sldId id="532" r:id="rId223"/>
    <p:sldId id="533" r:id="rId224"/>
    <p:sldId id="349" r:id="rId225"/>
    <p:sldId id="350" r:id="rId226"/>
    <p:sldId id="351" r:id="rId227"/>
    <p:sldId id="534" r:id="rId228"/>
    <p:sldId id="352" r:id="rId229"/>
    <p:sldId id="535" r:id="rId230"/>
    <p:sldId id="536" r:id="rId231"/>
    <p:sldId id="537" r:id="rId232"/>
    <p:sldId id="538" r:id="rId233"/>
    <p:sldId id="539" r:id="rId234"/>
    <p:sldId id="540" r:id="rId235"/>
    <p:sldId id="541" r:id="rId236"/>
    <p:sldId id="542" r:id="rId237"/>
    <p:sldId id="543" r:id="rId238"/>
    <p:sldId id="544" r:id="rId239"/>
    <p:sldId id="545" r:id="rId240"/>
    <p:sldId id="546" r:id="rId241"/>
    <p:sldId id="547" r:id="rId242"/>
    <p:sldId id="548" r:id="rId243"/>
    <p:sldId id="549" r:id="rId244"/>
    <p:sldId id="550" r:id="rId245"/>
    <p:sldId id="551" r:id="rId246"/>
    <p:sldId id="552" r:id="rId247"/>
    <p:sldId id="558" r:id="rId248"/>
    <p:sldId id="559" r:id="rId249"/>
    <p:sldId id="560" r:id="rId250"/>
    <p:sldId id="561" r:id="rId251"/>
    <p:sldId id="562" r:id="rId252"/>
    <p:sldId id="563" r:id="rId253"/>
    <p:sldId id="564" r:id="rId254"/>
    <p:sldId id="565" r:id="rId255"/>
    <p:sldId id="566" r:id="rId256"/>
    <p:sldId id="353" r:id="rId257"/>
    <p:sldId id="567" r:id="rId258"/>
    <p:sldId id="354" r:id="rId259"/>
    <p:sldId id="355" r:id="rId260"/>
    <p:sldId id="356" r:id="rId261"/>
    <p:sldId id="568" r:id="rId262"/>
    <p:sldId id="569" r:id="rId263"/>
    <p:sldId id="570" r:id="rId264"/>
    <p:sldId id="571" r:id="rId265"/>
    <p:sldId id="357" r:id="rId266"/>
    <p:sldId id="553" r:id="rId267"/>
    <p:sldId id="554" r:id="rId268"/>
    <p:sldId id="555" r:id="rId269"/>
    <p:sldId id="572" r:id="rId270"/>
    <p:sldId id="573" r:id="rId271"/>
    <p:sldId id="574" r:id="rId272"/>
    <p:sldId id="575" r:id="rId273"/>
    <p:sldId id="576" r:id="rId274"/>
    <p:sldId id="577" r:id="rId275"/>
    <p:sldId id="578" r:id="rId276"/>
    <p:sldId id="579" r:id="rId277"/>
    <p:sldId id="580" r:id="rId278"/>
    <p:sldId id="581" r:id="rId279"/>
    <p:sldId id="582" r:id="rId280"/>
    <p:sldId id="583" r:id="rId281"/>
    <p:sldId id="584" r:id="rId282"/>
    <p:sldId id="585" r:id="rId283"/>
    <p:sldId id="586" r:id="rId284"/>
    <p:sldId id="587" r:id="rId28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tableStyles" Target="tableStyles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notesMaster" Target="notesMasters/notesMaster1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presProps" Target="presProps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viewProps" Target="viewProp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theme" Target="theme/theme1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E2E7C-6DE9-4545-84FC-B9A3A77946B6}" type="datetimeFigureOut">
              <a:rPr lang="es-ES" smtClean="0"/>
              <a:t>17/04/2023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22C4E-39BC-4883-A5A5-2186584A1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9556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6041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466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6047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712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185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450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189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394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190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6261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191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2577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192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7075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193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8619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209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069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22C4E-39BC-4883-A5A5-2186584A1BA0}" type="slidenum">
              <a:rPr lang="es-ES" smtClean="0"/>
              <a:t>210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104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429-4C1A-4FAC-BE0C-89252AC448B9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DE583-7972-4A31-A891-55E0CF77E9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90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64071442" r:id="rId1"/>
    <p:sldLayoutId id="2364071443" r:id="rId2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6.png"/><Relationship Id="rId5" Type="http://schemas.openxmlformats.org/officeDocument/2006/relationships/image" Target="../media/image34.png"/><Relationship Id="rId10" Type="http://schemas.openxmlformats.org/officeDocument/2006/relationships/image" Target="../media/image41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12" Type="http://schemas.openxmlformats.org/officeDocument/2006/relationships/image" Target="../media/image4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33.png"/><Relationship Id="rId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37.png"/><Relationship Id="rId12" Type="http://schemas.openxmlformats.org/officeDocument/2006/relationships/image" Target="../media/image4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6.png"/><Relationship Id="rId5" Type="http://schemas.openxmlformats.org/officeDocument/2006/relationships/image" Target="../media/image34.png"/><Relationship Id="rId10" Type="http://schemas.openxmlformats.org/officeDocument/2006/relationships/image" Target="../media/image41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3" name="Rectángulo 2"/>
          <p:cNvSpPr/>
          <p:nvPr/>
        </p:nvSpPr>
        <p:spPr>
          <a:xfrm>
            <a:off x="263352" y="332656"/>
            <a:ext cx="1159328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/>
              <a:t>4|Principios de Generación</a:t>
            </a:r>
          </a:p>
          <a:p>
            <a:endParaRPr lang="es-ES" dirty="0"/>
          </a:p>
          <a:p>
            <a:pPr lvl="1"/>
            <a:r>
              <a:rPr lang="es-ES" sz="2800" b="1" dirty="0"/>
              <a:t>•  Conceptos básicos del generador</a:t>
            </a:r>
          </a:p>
          <a:p>
            <a:pPr lvl="1"/>
            <a:r>
              <a:rPr lang="es-ES" sz="2800" b="1" dirty="0"/>
              <a:t>•  Fuentes de </a:t>
            </a:r>
            <a:r>
              <a:rPr lang="es-ES" sz="2800" b="1" dirty="0" err="1"/>
              <a:t>energia</a:t>
            </a:r>
            <a:endParaRPr lang="es-ES" sz="2800" b="1" dirty="0"/>
          </a:p>
          <a:p>
            <a:pPr lvl="1"/>
            <a:r>
              <a:rPr lang="es-ES" sz="2800" b="1" dirty="0"/>
              <a:t>•  Conversión de energía</a:t>
            </a:r>
          </a:p>
          <a:p>
            <a:pPr lvl="1"/>
            <a:r>
              <a:rPr lang="es-ES" sz="2800" b="1" dirty="0"/>
              <a:t>•  Plantas Generadoras </a:t>
            </a:r>
          </a:p>
          <a:p>
            <a:pPr lvl="3"/>
            <a:r>
              <a:rPr lang="es-ES" sz="2800" b="1" dirty="0"/>
              <a:t>– </a:t>
            </a:r>
            <a:r>
              <a:rPr lang="es-ES" sz="2800" b="1" dirty="0" err="1"/>
              <a:t>Hidro</a:t>
            </a:r>
            <a:endParaRPr lang="es-ES" sz="2800" b="1" dirty="0"/>
          </a:p>
          <a:p>
            <a:pPr lvl="3"/>
            <a:r>
              <a:rPr lang="es-ES" sz="2800" b="1" dirty="0"/>
              <a:t>– Carbón</a:t>
            </a:r>
          </a:p>
          <a:p>
            <a:pPr lvl="3"/>
            <a:r>
              <a:rPr lang="es-ES" sz="2800" b="1" dirty="0"/>
              <a:t>– Turbina de Combustión y Ciclo Combinado </a:t>
            </a:r>
          </a:p>
          <a:p>
            <a:pPr lvl="3"/>
            <a:r>
              <a:rPr lang="es-ES" sz="2800" b="1" dirty="0"/>
              <a:t>– Viento</a:t>
            </a:r>
          </a:p>
          <a:p>
            <a:pPr lvl="3"/>
            <a:r>
              <a:rPr lang="es-ES" sz="2800" b="1" dirty="0"/>
              <a:t>– Solar </a:t>
            </a:r>
          </a:p>
          <a:p>
            <a:pPr lvl="3"/>
            <a:r>
              <a:rPr lang="es-ES" sz="2800" b="1" dirty="0"/>
              <a:t>– Nuclear </a:t>
            </a:r>
          </a:p>
          <a:p>
            <a:pPr lvl="3"/>
            <a:r>
              <a:rPr lang="es-ES" sz="2800" b="1" dirty="0"/>
              <a:t>– Otro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63352" y="260648"/>
            <a:ext cx="11521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Conceptos básicos del generador</a:t>
            </a:r>
          </a:p>
          <a:p>
            <a:r>
              <a:rPr lang="es-ES" sz="2800" b="1" dirty="0">
                <a:solidFill>
                  <a:srgbClr val="0070C0"/>
                </a:solidFill>
              </a:rPr>
              <a:t>Magnetismo e </a:t>
            </a:r>
            <a:r>
              <a:rPr lang="es-ES" sz="2800" b="1" dirty="0" smtClean="0">
                <a:solidFill>
                  <a:srgbClr val="0070C0"/>
                </a:solidFill>
              </a:rPr>
              <a:t>Inducción</a:t>
            </a:r>
            <a:endParaRPr lang="es-ES" sz="2800" b="1" dirty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832" y="1052736"/>
            <a:ext cx="6192688" cy="545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47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855640" y="692696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Dominios magnéticos </a:t>
            </a:r>
            <a:r>
              <a:rPr lang="es-ES" sz="2800" b="1" dirty="0" smtClean="0">
                <a:solidFill>
                  <a:srgbClr val="0070C0"/>
                </a:solidFill>
              </a:rPr>
              <a:t>aleatorios</a:t>
            </a: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r>
              <a:rPr lang="es-ES" sz="2800" b="1" dirty="0">
                <a:solidFill>
                  <a:srgbClr val="0070C0"/>
                </a:solidFill>
              </a:rPr>
              <a:t>BARRA O VARILLA DE </a:t>
            </a:r>
            <a:r>
              <a:rPr lang="es-ES" sz="2800" b="1" dirty="0" smtClean="0">
                <a:solidFill>
                  <a:srgbClr val="0070C0"/>
                </a:solidFill>
              </a:rPr>
              <a:t>HIERRO</a:t>
            </a: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r>
              <a:rPr lang="es-ES" sz="2800" b="1" dirty="0">
                <a:solidFill>
                  <a:srgbClr val="0070C0"/>
                </a:solidFill>
              </a:rPr>
              <a:t>Hierro no magnetizado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2419350"/>
            <a:ext cx="8712968" cy="288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88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855640" y="692696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Dominios magnéticos alineados</a:t>
            </a: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r>
              <a:rPr lang="es-ES" sz="2800" b="1" dirty="0" smtClean="0">
                <a:solidFill>
                  <a:srgbClr val="0070C0"/>
                </a:solidFill>
              </a:rPr>
              <a:t>BARRA </a:t>
            </a:r>
            <a:r>
              <a:rPr lang="es-ES" sz="2800" b="1" dirty="0">
                <a:solidFill>
                  <a:srgbClr val="0070C0"/>
                </a:solidFill>
              </a:rPr>
              <a:t>O VARILLA DE HIERRO</a:t>
            </a:r>
          </a:p>
          <a:p>
            <a:pPr algn="ctr"/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endParaRPr lang="es-ES" sz="2800" b="1" dirty="0">
              <a:solidFill>
                <a:srgbClr val="0070C0"/>
              </a:solidFill>
            </a:endParaRPr>
          </a:p>
          <a:p>
            <a:pPr algn="ctr"/>
            <a:r>
              <a:rPr lang="es-ES" sz="2800" b="1" dirty="0">
                <a:solidFill>
                  <a:srgbClr val="0070C0"/>
                </a:solidFill>
              </a:rPr>
              <a:t>Hierro </a:t>
            </a:r>
            <a:r>
              <a:rPr lang="es-ES" sz="2800" b="1" dirty="0" smtClean="0">
                <a:solidFill>
                  <a:srgbClr val="0070C0"/>
                </a:solidFill>
              </a:rPr>
              <a:t>Magnetizado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2348880"/>
            <a:ext cx="8640960" cy="274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9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429"/>
          <a:stretch/>
        </p:blipFill>
        <p:spPr>
          <a:xfrm>
            <a:off x="2135560" y="980728"/>
            <a:ext cx="7920879" cy="496855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17154" y="6093296"/>
            <a:ext cx="9357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Líneas de Fuerza Magnética (Flujo) -Del Polo Norte al Polo Sur</a:t>
            </a:r>
          </a:p>
        </p:txBody>
      </p:sp>
    </p:spTree>
    <p:extLst>
      <p:ext uri="{BB962C8B-B14F-4D97-AF65-F5344CB8AC3E}">
        <p14:creationId xmlns:p14="http://schemas.microsoft.com/office/powerpoint/2010/main" val="3217421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980728"/>
            <a:ext cx="8064896" cy="29523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975992" y="465313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Líneas de fuerza magnética (flujo) </a:t>
            </a:r>
          </a:p>
          <a:p>
            <a:pPr algn="ctr"/>
            <a:r>
              <a:rPr lang="es-ES" sz="2800" b="1" dirty="0">
                <a:solidFill>
                  <a:srgbClr val="0070C0"/>
                </a:solidFill>
              </a:rPr>
              <a:t>Polos diferentes se atraen entre sí</a:t>
            </a:r>
          </a:p>
        </p:txBody>
      </p:sp>
    </p:spTree>
    <p:extLst>
      <p:ext uri="{BB962C8B-B14F-4D97-AF65-F5344CB8AC3E}">
        <p14:creationId xmlns:p14="http://schemas.microsoft.com/office/powerpoint/2010/main" val="3900156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3" name="Rectángulo 2"/>
          <p:cNvSpPr/>
          <p:nvPr/>
        </p:nvSpPr>
        <p:spPr>
          <a:xfrm>
            <a:off x="3011996" y="544522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Líneas de fuerza magnética (flujo) </a:t>
            </a:r>
          </a:p>
          <a:p>
            <a:pPr algn="ctr"/>
            <a:r>
              <a:rPr lang="es-ES" sz="2800" b="1" dirty="0">
                <a:solidFill>
                  <a:srgbClr val="0070C0"/>
                </a:solidFill>
              </a:rPr>
              <a:t>como polos </a:t>
            </a:r>
            <a:r>
              <a:rPr lang="es-ES" sz="2800" b="1" dirty="0" smtClean="0">
                <a:solidFill>
                  <a:srgbClr val="0070C0"/>
                </a:solidFill>
              </a:rPr>
              <a:t>iguales se </a:t>
            </a:r>
            <a:r>
              <a:rPr lang="es-ES" sz="2800" b="1" dirty="0">
                <a:solidFill>
                  <a:srgbClr val="0070C0"/>
                </a:solidFill>
              </a:rPr>
              <a:t>repelen entre sí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764704"/>
            <a:ext cx="7848872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09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3" name="Rectángulo 2"/>
          <p:cNvSpPr/>
          <p:nvPr/>
        </p:nvSpPr>
        <p:spPr>
          <a:xfrm>
            <a:off x="2975992" y="4005064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Campos Magnéticos Inducidos </a:t>
            </a:r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r>
              <a:rPr lang="es-ES" sz="2800" b="1" dirty="0" smtClean="0">
                <a:solidFill>
                  <a:srgbClr val="0070C0"/>
                </a:solidFill>
              </a:rPr>
              <a:t>Siempre </a:t>
            </a:r>
            <a:r>
              <a:rPr lang="es-ES" sz="2800" b="1" dirty="0">
                <a:solidFill>
                  <a:srgbClr val="0070C0"/>
                </a:solidFill>
              </a:rPr>
              <a:t>que la corriente </a:t>
            </a:r>
            <a:r>
              <a:rPr lang="es-ES" sz="2800" b="1" dirty="0" smtClean="0">
                <a:solidFill>
                  <a:srgbClr val="0070C0"/>
                </a:solidFill>
              </a:rPr>
              <a:t>circula </a:t>
            </a:r>
            <a:r>
              <a:rPr lang="es-ES" sz="2800" b="1" dirty="0">
                <a:solidFill>
                  <a:srgbClr val="0070C0"/>
                </a:solidFill>
              </a:rPr>
              <a:t>a través de un </a:t>
            </a:r>
            <a:r>
              <a:rPr lang="es-ES" sz="2800" b="1" dirty="0" smtClean="0">
                <a:solidFill>
                  <a:srgbClr val="0070C0"/>
                </a:solidFill>
              </a:rPr>
              <a:t>conductor se crea </a:t>
            </a:r>
            <a:r>
              <a:rPr lang="es-ES" sz="2800" b="1" i="1" dirty="0" smtClean="0">
                <a:solidFill>
                  <a:srgbClr val="C00000"/>
                </a:solidFill>
              </a:rPr>
              <a:t>un campo magnético</a:t>
            </a:r>
            <a:r>
              <a:rPr lang="es-ES" sz="2800" b="1" dirty="0" smtClean="0">
                <a:solidFill>
                  <a:srgbClr val="0070C0"/>
                </a:solidFill>
              </a:rPr>
              <a:t> alrededor del </a:t>
            </a:r>
            <a:r>
              <a:rPr lang="es-ES" sz="2800" b="1" dirty="0">
                <a:solidFill>
                  <a:srgbClr val="0070C0"/>
                </a:solidFill>
              </a:rPr>
              <a:t>conductor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772816"/>
            <a:ext cx="7776864" cy="187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2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404664"/>
            <a:ext cx="108732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C00000"/>
                </a:solidFill>
              </a:rPr>
              <a:t>Líneas de Fuerza (Flujo)</a:t>
            </a:r>
          </a:p>
          <a:p>
            <a:pPr algn="just"/>
            <a:r>
              <a:rPr lang="es-ES" sz="2800" b="1" dirty="0"/>
              <a:t>La dirección de la corriente que </a:t>
            </a:r>
            <a:r>
              <a:rPr lang="es-ES" sz="2800" b="1" dirty="0" smtClean="0"/>
              <a:t>circula </a:t>
            </a:r>
            <a:r>
              <a:rPr lang="es-ES" sz="2800" b="1" dirty="0"/>
              <a:t>a través de un conductor determina la dirección </a:t>
            </a:r>
            <a:r>
              <a:rPr lang="es-ES" sz="2800" b="1" dirty="0" smtClean="0"/>
              <a:t>de las </a:t>
            </a:r>
            <a:r>
              <a:rPr lang="es-ES" sz="2800" b="1" dirty="0"/>
              <a:t>líneas de fuerza magnéticas que se desarrollan a su alrededor.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22165" y="5229200"/>
            <a:ext cx="108732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		   </a:t>
            </a:r>
            <a:r>
              <a:rPr lang="es-ES" sz="2000" b="1" dirty="0" smtClean="0"/>
              <a:t>Flujo </a:t>
            </a:r>
            <a:r>
              <a:rPr lang="es-ES" sz="2000" b="1" dirty="0"/>
              <a:t>de </a:t>
            </a:r>
            <a:r>
              <a:rPr lang="es-ES" sz="2000" b="1" dirty="0" smtClean="0"/>
              <a:t>electrones			  	Flujo </a:t>
            </a:r>
            <a:r>
              <a:rPr lang="es-ES" sz="2000" b="1" dirty="0"/>
              <a:t>de electrones</a:t>
            </a:r>
          </a:p>
          <a:p>
            <a:r>
              <a:rPr lang="es-ES" sz="2000" b="1" dirty="0" smtClean="0"/>
              <a:t>		    Hacia ti					circula Alejándose de </a:t>
            </a:r>
            <a:r>
              <a:rPr lang="es-ES" sz="2000" b="1" dirty="0"/>
              <a:t>ti</a:t>
            </a:r>
          </a:p>
          <a:p>
            <a:r>
              <a:rPr lang="es-ES" sz="2000" b="1" dirty="0" smtClean="0"/>
              <a:t>		Flujo en la Misma - Suma                		Flujo en la Dirección Opuesta </a:t>
            </a:r>
            <a:r>
              <a:rPr lang="es-ES" sz="2000" b="1" dirty="0"/>
              <a:t>-cancela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369" y="2356721"/>
            <a:ext cx="720080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38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764704"/>
            <a:ext cx="10801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70C0"/>
                </a:solidFill>
              </a:rPr>
              <a:t>Efectos del flujo magnético cuando el conductor que transporta corriente se </a:t>
            </a:r>
            <a:r>
              <a:rPr lang="es-ES" sz="2800" b="1" dirty="0" smtClean="0">
                <a:solidFill>
                  <a:srgbClr val="0070C0"/>
                </a:solidFill>
              </a:rPr>
              <a:t>envuelve </a:t>
            </a:r>
            <a:r>
              <a:rPr lang="es-ES" sz="2800" b="1" dirty="0">
                <a:solidFill>
                  <a:srgbClr val="0070C0"/>
                </a:solidFill>
              </a:rPr>
              <a:t>en una bobina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1890712"/>
            <a:ext cx="8784976" cy="441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188640"/>
            <a:ext cx="108012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/>
              <a:t>Electroimán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r>
              <a:rPr lang="es-ES" sz="2400" b="1" dirty="0" smtClean="0">
                <a:solidFill>
                  <a:srgbClr val="0070C0"/>
                </a:solidFill>
              </a:rPr>
              <a:t>Puede </a:t>
            </a:r>
            <a:r>
              <a:rPr lang="es-ES" sz="2400" b="1" dirty="0">
                <a:solidFill>
                  <a:srgbClr val="0070C0"/>
                </a:solidFill>
              </a:rPr>
              <a:t>hacer un electroimán enrollando muchas vueltas de </a:t>
            </a:r>
          </a:p>
          <a:p>
            <a:r>
              <a:rPr lang="es-ES" sz="2400" b="1" dirty="0">
                <a:solidFill>
                  <a:srgbClr val="0070C0"/>
                </a:solidFill>
              </a:rPr>
              <a:t>cable aislado alrededor de un clavo o perno y conectando </a:t>
            </a:r>
          </a:p>
          <a:p>
            <a:r>
              <a:rPr lang="es-ES" sz="2400" b="1" dirty="0">
                <a:solidFill>
                  <a:srgbClr val="0070C0"/>
                </a:solidFill>
              </a:rPr>
              <a:t>los extremos del cable a una batería.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760" y="332656"/>
            <a:ext cx="6480720" cy="489654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215680" y="332656"/>
            <a:ext cx="259228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3719736" y="4077072"/>
            <a:ext cx="4680520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65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335360" y="116632"/>
            <a:ext cx="11377264" cy="667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700"/>
              </a:lnSpc>
            </a:pPr>
            <a:r>
              <a:rPr lang="es-ES" sz="3600" b="1" dirty="0">
                <a:solidFill>
                  <a:srgbClr val="0070C0"/>
                </a:solidFill>
              </a:rPr>
              <a:t>Hagamos un </a:t>
            </a:r>
            <a:r>
              <a:rPr lang="es-ES" sz="3600" b="1" dirty="0" smtClean="0">
                <a:solidFill>
                  <a:srgbClr val="0070C0"/>
                </a:solidFill>
              </a:rPr>
              <a:t>motor</a:t>
            </a:r>
          </a:p>
          <a:p>
            <a:pPr algn="just">
              <a:lnSpc>
                <a:spcPts val="2700"/>
              </a:lnSpc>
            </a:pPr>
            <a:endParaRPr lang="es-ES" sz="2400" b="1" dirty="0"/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Envuelva </a:t>
            </a:r>
            <a:r>
              <a:rPr lang="es-ES" sz="2400" b="1" dirty="0"/>
              <a:t>el cable alrededor de la batería seis veces para formar un bucle de rotor.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Asegure </a:t>
            </a:r>
            <a:r>
              <a:rPr lang="es-ES" sz="2400" b="1" dirty="0"/>
              <a:t>los extremos del cable alrededor de cada lado del rotor.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Recorte </a:t>
            </a:r>
            <a:r>
              <a:rPr lang="es-ES" sz="2400" b="1" dirty="0"/>
              <a:t>los cables a cada lado del rotor a aproximadamente ½ pulgada. Pele estos extremos.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Doble </a:t>
            </a:r>
            <a:r>
              <a:rPr lang="es-ES" sz="2400" b="1" dirty="0"/>
              <a:t>los sujetapapeles para hacer yugos para el rotor.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Pele </a:t>
            </a:r>
            <a:r>
              <a:rPr lang="es-ES" sz="2400" b="1" dirty="0"/>
              <a:t>los extremos de dos cables para que vayan de las horquillas a la batería.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Coloque </a:t>
            </a:r>
            <a:r>
              <a:rPr lang="es-ES" sz="2400" b="1" dirty="0"/>
              <a:t>el imán en la base.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Coloque </a:t>
            </a:r>
            <a:r>
              <a:rPr lang="es-ES" sz="2400" b="1" dirty="0"/>
              <a:t>los yugos a ambos lados del imán. Conéctelos a los cables conductores y péguelos </a:t>
            </a:r>
            <a:r>
              <a:rPr lang="es-ES" sz="2400" b="1" dirty="0" smtClean="0"/>
              <a:t>con </a:t>
            </a:r>
            <a:r>
              <a:rPr lang="es-ES" sz="2400" b="1" dirty="0"/>
              <a:t>cinta adhesiva.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Pegue </a:t>
            </a:r>
            <a:r>
              <a:rPr lang="es-ES" sz="2400" b="1" dirty="0"/>
              <a:t>con cinta un extremo de un cable conductor a un terminal de la batería.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Pruebe </a:t>
            </a:r>
            <a:r>
              <a:rPr lang="es-ES" sz="2400" b="1" dirty="0"/>
              <a:t>el giro del rotor en los yugos... asegúrese de que se despeje el imán y que el </a:t>
            </a:r>
            <a:r>
              <a:rPr lang="es-ES" sz="2400" b="1" dirty="0" smtClean="0"/>
              <a:t>cobre </a:t>
            </a:r>
            <a:r>
              <a:rPr lang="es-ES" sz="2400" b="1" dirty="0"/>
              <a:t>de los ejes toque los yugos.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Ajuste </a:t>
            </a:r>
            <a:r>
              <a:rPr lang="es-ES" sz="2400" b="1" dirty="0"/>
              <a:t>los cables conductores del rotor para equilibrarlo. Debe girar libremente.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Usando </a:t>
            </a:r>
            <a:r>
              <a:rPr lang="es-ES" sz="2400" b="1" dirty="0"/>
              <a:t>un marcador, dibuje en el lado superior de los ejes de alambre que se extienden desde </a:t>
            </a:r>
            <a:r>
              <a:rPr lang="es-ES" sz="2400" b="1" dirty="0" smtClean="0"/>
              <a:t>el </a:t>
            </a:r>
            <a:r>
              <a:rPr lang="es-ES" sz="2400" b="1" dirty="0"/>
              <a:t>rotor. Esto aísla el rotor durante la mitad del ciclo.</a:t>
            </a:r>
          </a:p>
          <a:p>
            <a:pPr marL="457200" indent="-457200" algn="just">
              <a:lnSpc>
                <a:spcPts val="2700"/>
              </a:lnSpc>
              <a:buFont typeface="+mj-lt"/>
              <a:buAutoNum type="arabicPeriod"/>
            </a:pPr>
            <a:r>
              <a:rPr lang="es-ES" sz="2400" b="1" dirty="0" smtClean="0"/>
              <a:t>Conecte </a:t>
            </a:r>
            <a:r>
              <a:rPr lang="es-ES" sz="2400" b="1" dirty="0"/>
              <a:t>el cable restante a la batería para alimentar el motor. Es posible que deba darle </a:t>
            </a:r>
            <a:r>
              <a:rPr lang="es-ES" sz="2400" b="1" dirty="0" smtClean="0"/>
              <a:t>una </a:t>
            </a:r>
            <a:r>
              <a:rPr lang="es-ES" sz="2400" b="1" dirty="0"/>
              <a:t>vuelta para que funcione.</a:t>
            </a:r>
          </a:p>
        </p:txBody>
      </p:sp>
    </p:spTree>
    <p:extLst>
      <p:ext uri="{BB962C8B-B14F-4D97-AF65-F5344CB8AC3E}">
        <p14:creationId xmlns:p14="http://schemas.microsoft.com/office/powerpoint/2010/main" val="2328348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63352" y="476672"/>
            <a:ext cx="11377264" cy="500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700"/>
              </a:lnSpc>
            </a:pPr>
            <a:r>
              <a:rPr lang="es-ES" sz="4400" b="1" dirty="0">
                <a:solidFill>
                  <a:srgbClr val="0070C0"/>
                </a:solidFill>
              </a:rPr>
              <a:t>Hagamos un </a:t>
            </a:r>
            <a:r>
              <a:rPr lang="es-ES" sz="4400" b="1" dirty="0" smtClean="0">
                <a:solidFill>
                  <a:srgbClr val="0070C0"/>
                </a:solidFill>
              </a:rPr>
              <a:t>motor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977644"/>
            <a:ext cx="8568952" cy="533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1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404664"/>
            <a:ext cx="108732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/>
              <a:t>Los electroimanes se utilizan para muchas aplicaciones</a:t>
            </a:r>
            <a:r>
              <a:rPr lang="es-ES" sz="2800" b="1" dirty="0" smtClean="0"/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ES" sz="3200" dirty="0">
              <a:solidFill>
                <a:srgbClr val="7030A0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q"/>
            </a:pPr>
            <a:r>
              <a:rPr lang="es-ES" sz="3200" b="1" dirty="0" smtClean="0">
                <a:solidFill>
                  <a:srgbClr val="7030A0"/>
                </a:solidFill>
              </a:rPr>
              <a:t>Relés </a:t>
            </a:r>
            <a:endParaRPr lang="es-ES" sz="3200" b="1" dirty="0">
              <a:solidFill>
                <a:srgbClr val="7030A0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q"/>
            </a:pPr>
            <a:r>
              <a:rPr lang="es-ES" sz="3200" b="1" dirty="0" smtClean="0">
                <a:solidFill>
                  <a:srgbClr val="7030A0"/>
                </a:solidFill>
              </a:rPr>
              <a:t>Solenoides </a:t>
            </a:r>
            <a:endParaRPr lang="es-ES" sz="3200" b="1" dirty="0">
              <a:solidFill>
                <a:srgbClr val="7030A0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q"/>
            </a:pPr>
            <a:r>
              <a:rPr lang="es-ES" sz="3200" b="1" dirty="0" smtClean="0">
                <a:solidFill>
                  <a:srgbClr val="7030A0"/>
                </a:solidFill>
              </a:rPr>
              <a:t>Imanes </a:t>
            </a:r>
            <a:endParaRPr lang="es-ES" sz="3200" b="1" dirty="0">
              <a:solidFill>
                <a:srgbClr val="7030A0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q"/>
            </a:pPr>
            <a:r>
              <a:rPr lang="es-ES" sz="3200" b="1" dirty="0" smtClean="0">
                <a:solidFill>
                  <a:srgbClr val="7030A0"/>
                </a:solidFill>
              </a:rPr>
              <a:t>Altavoces</a:t>
            </a:r>
            <a:endParaRPr lang="es-ES" sz="3200" b="1" dirty="0">
              <a:solidFill>
                <a:srgbClr val="7030A0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q"/>
            </a:pPr>
            <a:r>
              <a:rPr lang="es-ES" sz="3200" b="1" dirty="0" smtClean="0">
                <a:solidFill>
                  <a:srgbClr val="7030A0"/>
                </a:solidFill>
              </a:rPr>
              <a:t>Rotores </a:t>
            </a:r>
            <a:r>
              <a:rPr lang="es-ES" sz="3200" b="1" dirty="0">
                <a:solidFill>
                  <a:srgbClr val="7030A0"/>
                </a:solidFill>
              </a:rPr>
              <a:t>en Generadores y Motores</a:t>
            </a:r>
          </a:p>
        </p:txBody>
      </p:sp>
    </p:spTree>
    <p:extLst>
      <p:ext uri="{BB962C8B-B14F-4D97-AF65-F5344CB8AC3E}">
        <p14:creationId xmlns:p14="http://schemas.microsoft.com/office/powerpoint/2010/main" val="3848924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3719736" y="332656"/>
            <a:ext cx="5241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/>
              <a:t>Cómo funciona un altavoz estéreo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268760"/>
            <a:ext cx="7920879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4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3719736" y="332656"/>
            <a:ext cx="5241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/>
              <a:t>Cómo funciona un altavoz estéreo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484784"/>
            <a:ext cx="7848872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12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548680"/>
            <a:ext cx="109452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/>
              <a:t>Conductor en un campo </a:t>
            </a:r>
            <a:r>
              <a:rPr lang="es-ES" sz="2800" b="1" dirty="0" smtClean="0"/>
              <a:t>magnético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>
                <a:solidFill>
                  <a:srgbClr val="0070C0"/>
                </a:solidFill>
              </a:rPr>
              <a:t>Un conductor con corriente </a:t>
            </a:r>
            <a:r>
              <a:rPr lang="es-ES" sz="2800" b="1" dirty="0" smtClean="0">
                <a:solidFill>
                  <a:srgbClr val="0070C0"/>
                </a:solidFill>
              </a:rPr>
              <a:t>circulando </a:t>
            </a:r>
            <a:r>
              <a:rPr lang="es-ES" sz="2800" b="1" dirty="0">
                <a:solidFill>
                  <a:srgbClr val="0070C0"/>
                </a:solidFill>
              </a:rPr>
              <a:t>en un Campo Magnético </a:t>
            </a:r>
            <a:r>
              <a:rPr lang="es-ES" sz="2800" b="1" dirty="0" smtClean="0">
                <a:solidFill>
                  <a:srgbClr val="0070C0"/>
                </a:solidFill>
              </a:rPr>
              <a:t>experimenta </a:t>
            </a:r>
            <a:r>
              <a:rPr lang="es-ES" sz="2800" b="1" dirty="0">
                <a:solidFill>
                  <a:srgbClr val="0070C0"/>
                </a:solidFill>
              </a:rPr>
              <a:t>Fuerza.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728" y="2289165"/>
            <a:ext cx="7214992" cy="454694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601789" y="5909187"/>
            <a:ext cx="5260931" cy="926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3547520" y="4384550"/>
            <a:ext cx="2267211" cy="814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5601789" y="6005116"/>
            <a:ext cx="5473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70C0"/>
                </a:solidFill>
              </a:rPr>
              <a:t>Direcciones opuestas de flujo </a:t>
            </a:r>
            <a:r>
              <a:rPr lang="es-ES" sz="2400" b="1" dirty="0" smtClean="0">
                <a:solidFill>
                  <a:srgbClr val="0070C0"/>
                </a:solidFill>
              </a:rPr>
              <a:t>(resta) </a:t>
            </a:r>
            <a:endParaRPr lang="es-ES" sz="2400" b="1" dirty="0">
              <a:solidFill>
                <a:srgbClr val="0070C0"/>
              </a:solidFill>
            </a:endParaRPr>
          </a:p>
          <a:p>
            <a:r>
              <a:rPr lang="es-ES" sz="2400" b="1" dirty="0">
                <a:solidFill>
                  <a:srgbClr val="0070C0"/>
                </a:solidFill>
              </a:rPr>
              <a:t>Flujo en la misma dirección </a:t>
            </a:r>
            <a:r>
              <a:rPr lang="es-ES" sz="2400" b="1" dirty="0" smtClean="0">
                <a:solidFill>
                  <a:srgbClr val="0070C0"/>
                </a:solidFill>
              </a:rPr>
              <a:t>(suma)</a:t>
            </a:r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464002" y="1850755"/>
            <a:ext cx="2768252" cy="4384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5464002" y="2576329"/>
            <a:ext cx="2768252" cy="305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526508" y="2069960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</a:rPr>
              <a:t>Dirección de</a:t>
            </a:r>
          </a:p>
          <a:p>
            <a:r>
              <a:rPr lang="es-ES" sz="2400" b="1" dirty="0" smtClean="0">
                <a:solidFill>
                  <a:srgbClr val="0070C0"/>
                </a:solidFill>
              </a:rPr>
              <a:t>Flexión</a:t>
            </a:r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046479" y="4803343"/>
            <a:ext cx="2768252" cy="305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143672" y="3829963"/>
            <a:ext cx="2073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</a:rPr>
              <a:t>Conductores</a:t>
            </a:r>
          </a:p>
          <a:p>
            <a:r>
              <a:rPr lang="es-ES" sz="2400" b="1" dirty="0" smtClean="0">
                <a:solidFill>
                  <a:srgbClr val="0070C0"/>
                </a:solidFill>
              </a:rPr>
              <a:t>Transportando </a:t>
            </a:r>
          </a:p>
          <a:p>
            <a:r>
              <a:rPr lang="es-ES" sz="2400" b="1" dirty="0" smtClean="0">
                <a:solidFill>
                  <a:srgbClr val="0070C0"/>
                </a:solidFill>
              </a:rPr>
              <a:t>Corriente</a:t>
            </a:r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7104112" y="4396247"/>
            <a:ext cx="1806963" cy="814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7104112" y="4377301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</a:rPr>
              <a:t>Dirección de</a:t>
            </a:r>
          </a:p>
          <a:p>
            <a:r>
              <a:rPr lang="es-ES" sz="2400" b="1" dirty="0" smtClean="0">
                <a:solidFill>
                  <a:srgbClr val="0070C0"/>
                </a:solidFill>
              </a:rPr>
              <a:t>Flexión</a:t>
            </a:r>
            <a:endParaRPr lang="es-E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806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63352" y="476672"/>
            <a:ext cx="11377264" cy="500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700"/>
              </a:lnSpc>
            </a:pPr>
            <a:r>
              <a:rPr lang="es-ES" sz="4400" b="1" dirty="0" smtClean="0">
                <a:solidFill>
                  <a:srgbClr val="0070C0"/>
                </a:solidFill>
              </a:rPr>
              <a:t>Un </a:t>
            </a:r>
            <a:r>
              <a:rPr lang="es-ES" sz="4400" b="1" dirty="0">
                <a:solidFill>
                  <a:srgbClr val="0070C0"/>
                </a:solidFill>
              </a:rPr>
              <a:t>motor sencillo</a:t>
            </a:r>
            <a:endParaRPr lang="es-ES" sz="4400" b="1" dirty="0" smtClean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1268760"/>
            <a:ext cx="691276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6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476672"/>
            <a:ext cx="109452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i="1" dirty="0">
                <a:solidFill>
                  <a:srgbClr val="0070C0"/>
                </a:solidFill>
              </a:rPr>
              <a:t>Inducción </a:t>
            </a:r>
            <a:r>
              <a:rPr lang="es-ES" sz="3200" b="1" i="1" dirty="0" smtClean="0">
                <a:solidFill>
                  <a:srgbClr val="0070C0"/>
                </a:solidFill>
              </a:rPr>
              <a:t>electromagnética</a:t>
            </a:r>
          </a:p>
          <a:p>
            <a:endParaRPr lang="es-ES" sz="3200" b="1" dirty="0"/>
          </a:p>
          <a:p>
            <a:r>
              <a:rPr lang="es-ES" sz="3200" b="1" dirty="0"/>
              <a:t>Para inducir un voltaje necesitas 3 cosas: </a:t>
            </a:r>
            <a:endParaRPr lang="es-ES" sz="3200" b="1" dirty="0" smtClean="0"/>
          </a:p>
          <a:p>
            <a:endParaRPr lang="es-ES" sz="3200" b="1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3200" b="1" dirty="0" smtClean="0">
                <a:solidFill>
                  <a:srgbClr val="C00000"/>
                </a:solidFill>
              </a:rPr>
              <a:t>Conductor</a:t>
            </a:r>
          </a:p>
          <a:p>
            <a:pPr marL="514350" indent="-514350">
              <a:buFont typeface="+mj-lt"/>
              <a:buAutoNum type="arabicPeriod"/>
            </a:pPr>
            <a:endParaRPr lang="es-ES" sz="3200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s-ES" sz="3200" b="1" dirty="0" smtClean="0">
                <a:solidFill>
                  <a:srgbClr val="C00000"/>
                </a:solidFill>
              </a:rPr>
              <a:t>Campo magnético</a:t>
            </a:r>
          </a:p>
          <a:p>
            <a:pPr marL="514350" indent="-514350">
              <a:buFont typeface="+mj-lt"/>
              <a:buAutoNum type="arabicPeriod"/>
            </a:pPr>
            <a:endParaRPr lang="es-ES" sz="3200" b="1" dirty="0">
              <a:solidFill>
                <a:srgbClr val="C000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s-ES" sz="3200" b="1" dirty="0" smtClean="0">
                <a:solidFill>
                  <a:srgbClr val="C00000"/>
                </a:solidFill>
              </a:rPr>
              <a:t>Movimiento </a:t>
            </a:r>
            <a:r>
              <a:rPr lang="es-ES" sz="3200" b="1" dirty="0">
                <a:solidFill>
                  <a:srgbClr val="C00000"/>
                </a:solidFill>
              </a:rPr>
              <a:t>relativo entre el conductor y </a:t>
            </a:r>
            <a:r>
              <a:rPr lang="es-ES" sz="3200" b="1" dirty="0" smtClean="0">
                <a:solidFill>
                  <a:srgbClr val="C00000"/>
                </a:solidFill>
              </a:rPr>
              <a:t>el campo </a:t>
            </a:r>
            <a:r>
              <a:rPr lang="es-ES" sz="3200" b="1" dirty="0">
                <a:solidFill>
                  <a:srgbClr val="C00000"/>
                </a:solidFill>
              </a:rPr>
              <a:t>magnético</a:t>
            </a:r>
          </a:p>
        </p:txBody>
      </p:sp>
    </p:spTree>
    <p:extLst>
      <p:ext uri="{BB962C8B-B14F-4D97-AF65-F5344CB8AC3E}">
        <p14:creationId xmlns:p14="http://schemas.microsoft.com/office/powerpoint/2010/main" val="269625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476672"/>
            <a:ext cx="109452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i="1" dirty="0">
                <a:solidFill>
                  <a:srgbClr val="0070C0"/>
                </a:solidFill>
              </a:rPr>
              <a:t>Inducción </a:t>
            </a:r>
            <a:r>
              <a:rPr lang="es-ES" sz="3200" b="1" i="1" dirty="0" smtClean="0">
                <a:solidFill>
                  <a:srgbClr val="0070C0"/>
                </a:solidFill>
              </a:rPr>
              <a:t>electromagnética</a:t>
            </a:r>
          </a:p>
          <a:p>
            <a:endParaRPr lang="es-ES" sz="3200" b="1" i="1" dirty="0" smtClean="0">
              <a:solidFill>
                <a:srgbClr val="0070C0"/>
              </a:solidFill>
            </a:endParaRPr>
          </a:p>
          <a:p>
            <a:pPr algn="just"/>
            <a:r>
              <a:rPr lang="es-ES" sz="3200" b="1" dirty="0"/>
              <a:t>Cada vez que un campo magnético pasa por un conductor</a:t>
            </a:r>
            <a:r>
              <a:rPr lang="es-ES" sz="3200" b="1" dirty="0" smtClean="0"/>
              <a:t>, se </a:t>
            </a:r>
            <a:r>
              <a:rPr lang="es-ES" sz="3200" b="1" dirty="0"/>
              <a:t>induce un voltaje en el conductor.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2538774"/>
            <a:ext cx="7200800" cy="384255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639616" y="6093296"/>
            <a:ext cx="2088232" cy="28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5807968" y="6093296"/>
            <a:ext cx="4032448" cy="28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5015880" y="6093296"/>
            <a:ext cx="50405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4772469" y="6093296"/>
            <a:ext cx="7200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9913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476672"/>
            <a:ext cx="109452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i="1" dirty="0">
                <a:solidFill>
                  <a:srgbClr val="0070C0"/>
                </a:solidFill>
              </a:rPr>
              <a:t>Inducción </a:t>
            </a:r>
            <a:r>
              <a:rPr lang="es-ES" sz="3200" b="1" i="1" dirty="0" smtClean="0">
                <a:solidFill>
                  <a:srgbClr val="0070C0"/>
                </a:solidFill>
              </a:rPr>
              <a:t>electromagnética</a:t>
            </a:r>
          </a:p>
          <a:p>
            <a:endParaRPr lang="es-ES" sz="3200" b="1" i="1" dirty="0" smtClean="0">
              <a:solidFill>
                <a:srgbClr val="0070C0"/>
              </a:solidFill>
            </a:endParaRPr>
          </a:p>
          <a:p>
            <a:r>
              <a:rPr lang="es-ES" sz="3200" b="1" dirty="0"/>
              <a:t>Un generador se crea haciendo girar un Rotor magnético... Más allá </a:t>
            </a:r>
            <a:r>
              <a:rPr lang="es-ES" sz="3200" b="1" dirty="0" smtClean="0"/>
              <a:t>de </a:t>
            </a:r>
            <a:r>
              <a:rPr lang="es-ES" sz="3200" b="1" dirty="0"/>
              <a:t>un devanado estacionario (Estator)</a:t>
            </a:r>
            <a:endParaRPr lang="es-ES" sz="3200" b="1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824" y="2545020"/>
            <a:ext cx="3168352" cy="376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2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404664"/>
            <a:ext cx="1072919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b="1" i="1" dirty="0">
                <a:solidFill>
                  <a:srgbClr val="002060"/>
                </a:solidFill>
              </a:rPr>
              <a:t>Ley de Lenz (reacción opuesta e igual</a:t>
            </a:r>
            <a:r>
              <a:rPr lang="es-ES" sz="3200" b="1" i="1" dirty="0" smtClean="0">
                <a:solidFill>
                  <a:srgbClr val="002060"/>
                </a:solidFill>
              </a:rPr>
              <a:t>)</a:t>
            </a:r>
          </a:p>
          <a:p>
            <a:pPr algn="just"/>
            <a:endParaRPr lang="es-ES" sz="2800" b="1" dirty="0"/>
          </a:p>
          <a:p>
            <a:pPr marL="514350" indent="-514350" algn="just">
              <a:buFont typeface="+mj-lt"/>
              <a:buAutoNum type="arabicPeriod"/>
            </a:pPr>
            <a:r>
              <a:rPr lang="es-ES" sz="2800" b="1" dirty="0"/>
              <a:t>La corriente inducida en los devanados del </a:t>
            </a:r>
            <a:r>
              <a:rPr lang="es-ES" sz="2800" b="1" dirty="0" smtClean="0"/>
              <a:t>estator crea un campo </a:t>
            </a:r>
            <a:r>
              <a:rPr lang="es-ES" sz="2800" b="1" dirty="0"/>
              <a:t>magnético inverso que se opone a la rotación del imán. </a:t>
            </a:r>
            <a:endParaRPr lang="es-ES" sz="2800" b="1" dirty="0" smtClean="0"/>
          </a:p>
          <a:p>
            <a:pPr marL="514350" indent="-514350" algn="just">
              <a:buFont typeface="+mj-lt"/>
              <a:buAutoNum type="arabicPeriod"/>
            </a:pPr>
            <a:endParaRPr lang="es-ES" sz="2800" b="1" dirty="0"/>
          </a:p>
          <a:p>
            <a:pPr marL="514350" indent="-514350" algn="just">
              <a:buFont typeface="+mj-lt"/>
              <a:buAutoNum type="arabicPeriod"/>
            </a:pPr>
            <a:r>
              <a:rPr lang="es-ES" sz="2800" b="1" dirty="0" err="1"/>
              <a:t>Asi</a:t>
            </a:r>
            <a:r>
              <a:rPr lang="es-ES" sz="2800" b="1" dirty="0"/>
              <a:t> que…</a:t>
            </a:r>
          </a:p>
          <a:p>
            <a:pPr marL="450850" algn="just"/>
            <a:r>
              <a:rPr lang="es-ES" sz="2800" b="1" dirty="0"/>
              <a:t>la potencia que sale (en forma de Electricidad) es igual a... la </a:t>
            </a:r>
            <a:r>
              <a:rPr lang="es-ES" sz="2800" b="1" dirty="0" smtClean="0"/>
              <a:t>potencia </a:t>
            </a:r>
            <a:r>
              <a:rPr lang="es-ES" sz="2800" b="1" dirty="0"/>
              <a:t>que entra (Energía Mecánica</a:t>
            </a:r>
            <a:r>
              <a:rPr lang="es-ES" sz="2800" b="1" dirty="0" smtClean="0"/>
              <a:t>).</a:t>
            </a:r>
          </a:p>
          <a:p>
            <a:pPr marL="514350" indent="-514350" algn="just">
              <a:buFont typeface="+mj-lt"/>
              <a:buAutoNum type="arabicPeriod"/>
            </a:pPr>
            <a:endParaRPr lang="es-ES" sz="2800" b="1" dirty="0"/>
          </a:p>
          <a:p>
            <a:pPr marL="514350" indent="-514350" algn="just">
              <a:buFont typeface="+mj-lt"/>
              <a:buAutoNum type="arabicPeriod" startAt="3"/>
            </a:pPr>
            <a:r>
              <a:rPr lang="es-ES" sz="2800" b="1" i="1" dirty="0">
                <a:solidFill>
                  <a:srgbClr val="C00000"/>
                </a:solidFill>
              </a:rPr>
              <a:t>Cualquier desequilibrio acelera o ralentiza el generador</a:t>
            </a:r>
          </a:p>
        </p:txBody>
      </p:sp>
    </p:spTree>
    <p:extLst>
      <p:ext uri="{BB962C8B-B14F-4D97-AF65-F5344CB8AC3E}">
        <p14:creationId xmlns:p14="http://schemas.microsoft.com/office/powerpoint/2010/main" val="392290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404664"/>
            <a:ext cx="1072919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b="1" dirty="0"/>
              <a:t>Transformador: requiere corriente </a:t>
            </a:r>
            <a:r>
              <a:rPr lang="es-ES" sz="3200" b="1" dirty="0" smtClean="0"/>
              <a:t>cambiante</a:t>
            </a:r>
          </a:p>
          <a:p>
            <a:pPr algn="just"/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rgbClr val="002060"/>
                </a:solidFill>
              </a:rPr>
              <a:t>Un transformador usa corriente cambiante en un devanado</a:t>
            </a:r>
            <a:r>
              <a:rPr lang="es-ES" sz="3200" b="1" dirty="0" smtClean="0">
                <a:solidFill>
                  <a:srgbClr val="002060"/>
                </a:solidFill>
              </a:rPr>
              <a:t>...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3200" b="1" dirty="0" smtClean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b="1" dirty="0" smtClean="0">
                <a:solidFill>
                  <a:srgbClr val="002060"/>
                </a:solidFill>
              </a:rPr>
              <a:t>Para </a:t>
            </a:r>
            <a:r>
              <a:rPr lang="es-ES" sz="3200" b="1" dirty="0">
                <a:solidFill>
                  <a:srgbClr val="002060"/>
                </a:solidFill>
              </a:rPr>
              <a:t>crear un flujo magnético cambiante en el núcleo... Lo </a:t>
            </a:r>
            <a:r>
              <a:rPr lang="es-ES" sz="3200" b="1" dirty="0" smtClean="0">
                <a:solidFill>
                  <a:srgbClr val="002060"/>
                </a:solidFill>
              </a:rPr>
              <a:t>que induce </a:t>
            </a:r>
            <a:r>
              <a:rPr lang="es-ES" sz="3200" b="1" dirty="0">
                <a:solidFill>
                  <a:srgbClr val="002060"/>
                </a:solidFill>
              </a:rPr>
              <a:t>un voltaje cambiante en el segundo devanado. </a:t>
            </a:r>
            <a:endParaRPr lang="es-ES" sz="3200" b="1" dirty="0" smtClean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3200" b="1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b="1" dirty="0" err="1">
                <a:solidFill>
                  <a:srgbClr val="002060"/>
                </a:solidFill>
              </a:rPr>
              <a:t>Power</a:t>
            </a:r>
            <a:r>
              <a:rPr lang="es-ES" sz="3200" b="1" dirty="0">
                <a:solidFill>
                  <a:srgbClr val="002060"/>
                </a:solidFill>
              </a:rPr>
              <a:t> In es igual a </a:t>
            </a:r>
            <a:r>
              <a:rPr lang="es-ES" sz="3200" b="1" dirty="0" err="1">
                <a:solidFill>
                  <a:srgbClr val="002060"/>
                </a:solidFill>
              </a:rPr>
              <a:t>Power</a:t>
            </a:r>
            <a:r>
              <a:rPr lang="es-ES" sz="3200" b="1" dirty="0">
                <a:solidFill>
                  <a:srgbClr val="002060"/>
                </a:solidFill>
              </a:rPr>
              <a:t> </a:t>
            </a:r>
            <a:r>
              <a:rPr lang="es-ES" sz="3200" b="1" dirty="0" err="1">
                <a:solidFill>
                  <a:srgbClr val="002060"/>
                </a:solidFill>
              </a:rPr>
              <a:t>Out</a:t>
            </a:r>
            <a:r>
              <a:rPr lang="es-ES" sz="3200" b="1" dirty="0">
                <a:solidFill>
                  <a:srgbClr val="002060"/>
                </a:solidFill>
              </a:rPr>
              <a:t>... sin embargo...</a:t>
            </a:r>
          </a:p>
          <a:p>
            <a:pPr marL="450850" algn="just"/>
            <a:r>
              <a:rPr lang="es-ES" sz="3200" b="1" dirty="0">
                <a:solidFill>
                  <a:srgbClr val="002060"/>
                </a:solidFill>
              </a:rPr>
              <a:t>Los voltajes y las corrientes pueden cambiar según la relación de </a:t>
            </a:r>
            <a:r>
              <a:rPr lang="es-ES" sz="3200" b="1" dirty="0" smtClean="0">
                <a:solidFill>
                  <a:srgbClr val="002060"/>
                </a:solidFill>
              </a:rPr>
              <a:t>vueltas </a:t>
            </a:r>
            <a:r>
              <a:rPr lang="es-ES" sz="3200" b="1" dirty="0">
                <a:solidFill>
                  <a:srgbClr val="002060"/>
                </a:solidFill>
              </a:rPr>
              <a:t>de los dos devanados.</a:t>
            </a:r>
            <a:endParaRPr lang="es-E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61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408" y="1352812"/>
            <a:ext cx="6463430" cy="412106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15480" y="316909"/>
            <a:ext cx="97715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>
                <a:solidFill>
                  <a:srgbClr val="0070C0"/>
                </a:solidFill>
              </a:rPr>
              <a:t>Transformador: requiere cambio de corriente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459" y="5824345"/>
            <a:ext cx="479107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15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89134" y="332656"/>
            <a:ext cx="75469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Corriente alterna vs corriente continua</a:t>
            </a:r>
          </a:p>
          <a:p>
            <a:r>
              <a:rPr lang="es-ES" sz="3600" b="1" dirty="0">
                <a:solidFill>
                  <a:srgbClr val="0070C0"/>
                </a:solidFill>
              </a:rPr>
              <a:t>Potencia monofásica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101" y="1916832"/>
            <a:ext cx="7214992" cy="417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34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11423" y="620688"/>
            <a:ext cx="103691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rgbClr val="0070C0"/>
                </a:solidFill>
              </a:rPr>
              <a:t>Corriente alterna </a:t>
            </a:r>
            <a:r>
              <a:rPr lang="es-ES" sz="4400" b="1" dirty="0" smtClean="0">
                <a:solidFill>
                  <a:srgbClr val="0070C0"/>
                </a:solidFill>
              </a:rPr>
              <a:t>o </a:t>
            </a:r>
            <a:r>
              <a:rPr lang="es-ES" sz="4400" b="1" dirty="0">
                <a:solidFill>
                  <a:srgbClr val="0070C0"/>
                </a:solidFill>
              </a:rPr>
              <a:t>corriente </a:t>
            </a:r>
            <a:r>
              <a:rPr lang="es-ES" sz="4400" b="1" dirty="0" smtClean="0">
                <a:solidFill>
                  <a:srgbClr val="0070C0"/>
                </a:solidFill>
              </a:rPr>
              <a:t>continua??</a:t>
            </a:r>
            <a:endParaRPr lang="es-ES" sz="4400" b="1" dirty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603" y="2060848"/>
            <a:ext cx="7128792" cy="421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67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3392" y="332656"/>
            <a:ext cx="108732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</a:t>
            </a:r>
            <a:r>
              <a:rPr lang="es-ES" sz="3600" b="1" dirty="0" smtClean="0">
                <a:solidFill>
                  <a:srgbClr val="0070C0"/>
                </a:solidFill>
              </a:rPr>
              <a:t>continua</a:t>
            </a:r>
          </a:p>
          <a:p>
            <a:endParaRPr lang="es-ES" sz="3600" b="1" dirty="0">
              <a:solidFill>
                <a:srgbClr val="0070C0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ES" sz="3600" b="1" dirty="0"/>
              <a:t>La corriente continua (CC) es una </a:t>
            </a:r>
            <a:r>
              <a:rPr lang="es-ES" sz="3600" b="1" i="1" u="sng" dirty="0"/>
              <a:t>corriente de valor </a:t>
            </a:r>
            <a:r>
              <a:rPr lang="es-ES" sz="3600" b="1" i="1" u="sng" dirty="0" smtClean="0"/>
              <a:t>constante </a:t>
            </a:r>
            <a:r>
              <a:rPr lang="es-ES" sz="3600" b="1" dirty="0"/>
              <a:t>que </a:t>
            </a:r>
            <a:r>
              <a:rPr lang="es-ES" sz="3600" b="1" dirty="0" smtClean="0"/>
              <a:t>circula </a:t>
            </a:r>
            <a:r>
              <a:rPr lang="es-ES" sz="3600" b="1" dirty="0"/>
              <a:t>a través de un circuito en una sola </a:t>
            </a:r>
            <a:r>
              <a:rPr lang="es-ES" sz="3600" b="1" dirty="0" smtClean="0"/>
              <a:t>dirección.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s-ES" sz="3600" b="1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ES" sz="3600" b="1" dirty="0"/>
              <a:t>El sistema eléctrico </a:t>
            </a:r>
            <a:r>
              <a:rPr lang="es-ES" sz="3600" b="1" i="1" u="sng" dirty="0"/>
              <a:t>de su automóvil </a:t>
            </a:r>
            <a:r>
              <a:rPr lang="es-ES" sz="3600" b="1" dirty="0"/>
              <a:t>es un </a:t>
            </a:r>
            <a:r>
              <a:rPr lang="es-ES" sz="3600" b="1" dirty="0" smtClean="0"/>
              <a:t>ejemplo </a:t>
            </a:r>
            <a:r>
              <a:rPr lang="es-ES" sz="3600" b="1" dirty="0"/>
              <a:t>de </a:t>
            </a:r>
            <a:r>
              <a:rPr lang="es-ES" sz="3600" b="1" dirty="0" smtClean="0"/>
              <a:t>sistema de corriente </a:t>
            </a:r>
            <a:r>
              <a:rPr lang="es-ES" sz="3600" b="1" dirty="0"/>
              <a:t>continua</a:t>
            </a:r>
            <a:r>
              <a:rPr lang="es-ES" sz="3600" b="1" dirty="0" smtClean="0"/>
              <a:t>. 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10442454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222"/>
          <a:stretch/>
        </p:blipFill>
        <p:spPr>
          <a:xfrm>
            <a:off x="2135560" y="2420888"/>
            <a:ext cx="8208912" cy="376977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23392" y="127473"/>
            <a:ext cx="112332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i="1" dirty="0">
                <a:solidFill>
                  <a:srgbClr val="C00000"/>
                </a:solidFill>
              </a:rPr>
              <a:t>Corriente continua</a:t>
            </a:r>
            <a:r>
              <a:rPr lang="es-ES" sz="2800" b="1" dirty="0" smtClean="0"/>
              <a:t>: En </a:t>
            </a:r>
            <a:r>
              <a:rPr lang="es-ES" sz="2800" b="1" dirty="0"/>
              <a:t>este circuito hay un flujo constante de </a:t>
            </a:r>
            <a:r>
              <a:rPr lang="es-ES" sz="2800" b="1" dirty="0" smtClean="0"/>
              <a:t>corriente desde </a:t>
            </a:r>
            <a:r>
              <a:rPr lang="es-ES" sz="2800" b="1" dirty="0"/>
              <a:t>el terminal positivo de la batería a través del filamento de la </a:t>
            </a:r>
            <a:r>
              <a:rPr lang="es-ES" sz="2800" b="1" dirty="0" smtClean="0"/>
              <a:t>bombilla </a:t>
            </a:r>
            <a:r>
              <a:rPr lang="es-ES" sz="2800" b="1" dirty="0"/>
              <a:t>y de regreso al terminal negativo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(Flujo de corriente convencional)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135560" y="2420888"/>
            <a:ext cx="568863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6527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3" name="Rectángulo 2"/>
          <p:cNvSpPr/>
          <p:nvPr/>
        </p:nvSpPr>
        <p:spPr>
          <a:xfrm>
            <a:off x="623392" y="127473"/>
            <a:ext cx="112332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i="1" dirty="0">
                <a:solidFill>
                  <a:srgbClr val="C00000"/>
                </a:solidFill>
              </a:rPr>
              <a:t>Corriente continua</a:t>
            </a:r>
            <a:r>
              <a:rPr lang="es-ES" sz="2800" b="1" dirty="0"/>
              <a:t>: Si se invierten las conexiones de la batería, la </a:t>
            </a:r>
            <a:r>
              <a:rPr lang="es-ES" sz="2800" b="1" dirty="0" smtClean="0"/>
              <a:t>corriente </a:t>
            </a:r>
            <a:r>
              <a:rPr lang="es-ES" sz="2800" b="1" dirty="0"/>
              <a:t>que </a:t>
            </a:r>
            <a:r>
              <a:rPr lang="es-ES" sz="2800" b="1" dirty="0" smtClean="0"/>
              <a:t>circula </a:t>
            </a:r>
            <a:r>
              <a:rPr lang="es-ES" sz="2800" b="1" dirty="0"/>
              <a:t>a través del filamento de la bombilla cambiará de </a:t>
            </a:r>
            <a:r>
              <a:rPr lang="es-ES" sz="2800" b="1" dirty="0" smtClean="0"/>
              <a:t>dirección.</a:t>
            </a:r>
          </a:p>
          <a:p>
            <a:pPr algn="just"/>
            <a:endParaRPr lang="es-ES" sz="28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8809"/>
          <a:stretch/>
        </p:blipFill>
        <p:spPr>
          <a:xfrm>
            <a:off x="2135560" y="1506322"/>
            <a:ext cx="7920880" cy="408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1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188640"/>
            <a:ext cx="10153128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9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260648"/>
            <a:ext cx="936104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1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260648"/>
            <a:ext cx="73448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C00000"/>
                </a:solidFill>
              </a:rPr>
              <a:t>Sistema </a:t>
            </a:r>
            <a:r>
              <a:rPr lang="es-ES" sz="2800" b="1" dirty="0" smtClean="0">
                <a:solidFill>
                  <a:srgbClr val="C00000"/>
                </a:solidFill>
              </a:rPr>
              <a:t>CC </a:t>
            </a:r>
            <a:r>
              <a:rPr lang="es-ES" sz="2800" b="1" dirty="0">
                <a:solidFill>
                  <a:srgbClr val="C00000"/>
                </a:solidFill>
              </a:rPr>
              <a:t>de Thomas </a:t>
            </a:r>
            <a:r>
              <a:rPr lang="es-ES" sz="2800" b="1" dirty="0" smtClean="0">
                <a:solidFill>
                  <a:srgbClr val="C00000"/>
                </a:solidFill>
              </a:rPr>
              <a:t>Edison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• Las pérdidas eléctricas </a:t>
            </a:r>
            <a:r>
              <a:rPr lang="es-ES" sz="2800" b="1" dirty="0" smtClean="0"/>
              <a:t>eran </a:t>
            </a:r>
            <a:r>
              <a:rPr lang="es-ES" sz="2800" b="1" dirty="0"/>
              <a:t>altas con </a:t>
            </a:r>
            <a:r>
              <a:rPr lang="es-ES" sz="2800" b="1" dirty="0" smtClean="0"/>
              <a:t>CC</a:t>
            </a:r>
          </a:p>
          <a:p>
            <a:pPr algn="just"/>
            <a:endParaRPr lang="es-ES" sz="2800" b="1" dirty="0" smtClean="0"/>
          </a:p>
          <a:p>
            <a:pPr algn="just"/>
            <a:r>
              <a:rPr lang="es-ES" sz="2800" b="1" dirty="0" smtClean="0"/>
              <a:t>• </a:t>
            </a:r>
            <a:r>
              <a:rPr lang="es-ES" sz="2800" b="1" dirty="0"/>
              <a:t>El voltaje de generación y el voltaje de distribución son </a:t>
            </a:r>
            <a:r>
              <a:rPr lang="es-ES" sz="2800" b="1" dirty="0" smtClean="0"/>
              <a:t>los mismos</a:t>
            </a:r>
          </a:p>
          <a:p>
            <a:pPr algn="just"/>
            <a:endParaRPr lang="es-ES" sz="2800" b="1" dirty="0" smtClean="0"/>
          </a:p>
          <a:p>
            <a:pPr algn="just"/>
            <a:r>
              <a:rPr lang="es-ES" sz="2800" b="1" dirty="0" smtClean="0"/>
              <a:t>• </a:t>
            </a:r>
            <a:r>
              <a:rPr lang="es-ES" sz="2800" b="1" dirty="0"/>
              <a:t>La distancia entre el generador y la carga del cliente </a:t>
            </a:r>
            <a:r>
              <a:rPr lang="es-ES" sz="2800" b="1" dirty="0" smtClean="0"/>
              <a:t>era limitada</a:t>
            </a:r>
            <a:endParaRPr lang="es-ES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4149080"/>
            <a:ext cx="5976664" cy="20162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200" y="2060848"/>
            <a:ext cx="2088232" cy="410445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079776" y="5013176"/>
            <a:ext cx="2448272" cy="1017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855692" y="5045117"/>
            <a:ext cx="332918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/>
              <a:t>Las Perdidas = I²R</a:t>
            </a:r>
          </a:p>
          <a:p>
            <a:r>
              <a:rPr lang="es-ES" sz="2800" b="1" dirty="0" smtClean="0"/>
              <a:t>son Muy Elevadas !!  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8117370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3392" y="332656"/>
            <a:ext cx="10873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</a:t>
            </a:r>
            <a:r>
              <a:rPr lang="es-ES" sz="3600" b="1" dirty="0" smtClean="0">
                <a:solidFill>
                  <a:srgbClr val="0070C0"/>
                </a:solidFill>
              </a:rPr>
              <a:t>continua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1196752"/>
            <a:ext cx="669674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94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620688"/>
            <a:ext cx="8712968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56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3392" y="332656"/>
            <a:ext cx="10873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</a:t>
            </a:r>
            <a:r>
              <a:rPr lang="es-ES" sz="3600" b="1" dirty="0" smtClean="0">
                <a:solidFill>
                  <a:srgbClr val="0070C0"/>
                </a:solidFill>
              </a:rPr>
              <a:t>continua</a:t>
            </a:r>
          </a:p>
          <a:p>
            <a:pPr algn="just"/>
            <a:r>
              <a:rPr lang="es-ES" sz="3600" b="1" dirty="0" smtClean="0"/>
              <a:t>Cómo </a:t>
            </a:r>
            <a:r>
              <a:rPr lang="es-ES" sz="3600" b="1" dirty="0"/>
              <a:t>generar corriente alterna</a:t>
            </a:r>
            <a:endParaRPr lang="es-ES" sz="3600" b="1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1814512"/>
            <a:ext cx="6480720" cy="449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5129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10855" y="286166"/>
            <a:ext cx="6284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Generación de corriente alterna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0" y="1444016"/>
            <a:ext cx="6743700" cy="4972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81500" y="4747364"/>
            <a:ext cx="1251881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781499" y="5841239"/>
            <a:ext cx="1690293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240210" y="6049355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Tiempo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18274" y="1078057"/>
            <a:ext cx="1779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66276" y="4456244"/>
            <a:ext cx="20281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Amplitud de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Tensión o 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Corriente </a:t>
            </a:r>
            <a:endParaRPr lang="es-E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28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10855" y="286166"/>
            <a:ext cx="6284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Generación de corriente alterna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0" y="1444016"/>
            <a:ext cx="6743700" cy="4972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81500" y="4747364"/>
            <a:ext cx="1251881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781499" y="5841239"/>
            <a:ext cx="1690293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240210" y="6049355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Tiempo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18274" y="1078057"/>
            <a:ext cx="1779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66276" y="4456244"/>
            <a:ext cx="20281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Amplitud de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Tensión o 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Corriente 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526085" y="2016783"/>
            <a:ext cx="189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Flujo </a:t>
            </a:r>
            <a:r>
              <a:rPr lang="es-ES" b="1" dirty="0" smtClean="0">
                <a:solidFill>
                  <a:srgbClr val="C00000"/>
                </a:solidFill>
              </a:rPr>
              <a:t>de Corriente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328" y="1519478"/>
            <a:ext cx="1619250" cy="3143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328" y="3758591"/>
            <a:ext cx="1590675" cy="3429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581" y="4521766"/>
            <a:ext cx="1104900" cy="67653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441" y="6259817"/>
            <a:ext cx="1152525" cy="1524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0417" y="1128161"/>
            <a:ext cx="20955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62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10855" y="286166"/>
            <a:ext cx="6284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Generación de corriente alterna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0" y="1444016"/>
            <a:ext cx="6743700" cy="4972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81500" y="4747364"/>
            <a:ext cx="1251881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781499" y="5841239"/>
            <a:ext cx="1690293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240210" y="6049355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Tiempo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18274" y="1078057"/>
            <a:ext cx="1779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66276" y="4456244"/>
            <a:ext cx="20281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Amplitud de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Tensión o 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Corriente 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526085" y="2016783"/>
            <a:ext cx="189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Flujo </a:t>
            </a:r>
            <a:r>
              <a:rPr lang="es-ES" b="1" dirty="0" smtClean="0">
                <a:solidFill>
                  <a:srgbClr val="C00000"/>
                </a:solidFill>
              </a:rPr>
              <a:t>de Corriente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328" y="1519478"/>
            <a:ext cx="1619250" cy="3143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328" y="3758591"/>
            <a:ext cx="1590675" cy="3429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581" y="4299689"/>
            <a:ext cx="1104900" cy="92040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440" y="6259817"/>
            <a:ext cx="1582521" cy="20926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8605" y="4299689"/>
            <a:ext cx="1168102" cy="8953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4342" y="1121340"/>
            <a:ext cx="2095500" cy="319087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9524" y="1121340"/>
            <a:ext cx="211455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644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10855" y="286166"/>
            <a:ext cx="6284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Generación de corriente alterna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0" y="1444016"/>
            <a:ext cx="6743700" cy="4972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81500" y="4747364"/>
            <a:ext cx="1251881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781499" y="5841239"/>
            <a:ext cx="1690293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240210" y="6049355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Tiempo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18274" y="1078057"/>
            <a:ext cx="1779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66276" y="4456244"/>
            <a:ext cx="20281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Amplitud de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Tensión o 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Corriente 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526085" y="2016783"/>
            <a:ext cx="189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Flujo </a:t>
            </a:r>
            <a:r>
              <a:rPr lang="es-ES" b="1" dirty="0" smtClean="0">
                <a:solidFill>
                  <a:srgbClr val="C00000"/>
                </a:solidFill>
              </a:rPr>
              <a:t>de Corriente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328" y="1519478"/>
            <a:ext cx="1619250" cy="3143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328" y="3758591"/>
            <a:ext cx="1590675" cy="3429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581" y="4418665"/>
            <a:ext cx="1104900" cy="78016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8067" y="6214500"/>
            <a:ext cx="1970828" cy="26060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8605" y="4442399"/>
            <a:ext cx="1168102" cy="75642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8956" y="4256728"/>
            <a:ext cx="1247775" cy="96336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0417" y="1128161"/>
            <a:ext cx="20955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14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10855" y="286166"/>
            <a:ext cx="6284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Generación de corriente alterna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0" y="1444016"/>
            <a:ext cx="6743700" cy="4972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81500" y="4747364"/>
            <a:ext cx="1251881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781499" y="5841239"/>
            <a:ext cx="1690293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240210" y="6049355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Tiempo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18274" y="1078057"/>
            <a:ext cx="1779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66276" y="4456244"/>
            <a:ext cx="20281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Amplitud de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Tensión o 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Corriente </a:t>
            </a:r>
            <a:endParaRPr lang="es-ES" sz="2800" b="1" dirty="0">
              <a:solidFill>
                <a:srgbClr val="0070C0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81" y="4418665"/>
            <a:ext cx="1104900" cy="78016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/>
          <a:srcRect t="38000"/>
          <a:stretch/>
        </p:blipFill>
        <p:spPr>
          <a:xfrm>
            <a:off x="4626834" y="6313118"/>
            <a:ext cx="2371661" cy="19443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605" y="4442399"/>
            <a:ext cx="1168102" cy="75642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8956" y="4256728"/>
            <a:ext cx="1247775" cy="96336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056" y="4256728"/>
            <a:ext cx="1562100" cy="99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772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10855" y="286166"/>
            <a:ext cx="6284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Generación de corriente alterna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0" y="1444016"/>
            <a:ext cx="6743700" cy="4972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81500" y="4747364"/>
            <a:ext cx="1251881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781499" y="5841239"/>
            <a:ext cx="1690293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240210" y="6049355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Tiempo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18274" y="1078057"/>
            <a:ext cx="1779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66276" y="4456244"/>
            <a:ext cx="20281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Amplitud de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Tensión o 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Corriente 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526085" y="2016783"/>
            <a:ext cx="189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Flujo </a:t>
            </a:r>
            <a:r>
              <a:rPr lang="es-ES" b="1" dirty="0" smtClean="0">
                <a:solidFill>
                  <a:srgbClr val="C00000"/>
                </a:solidFill>
              </a:rPr>
              <a:t>de Corriente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115" y="3810900"/>
            <a:ext cx="1619250" cy="3143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656" y="1351832"/>
            <a:ext cx="1590675" cy="3429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581" y="4418665"/>
            <a:ext cx="1104900" cy="78016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6834" y="6231778"/>
            <a:ext cx="2790987" cy="31361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8605" y="4442399"/>
            <a:ext cx="1168102" cy="75642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8956" y="4256728"/>
            <a:ext cx="1247775" cy="96336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4056" y="4256728"/>
            <a:ext cx="1562100" cy="99969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8478" y="4281780"/>
            <a:ext cx="1914525" cy="161616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10417" y="1128161"/>
            <a:ext cx="20955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920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10855" y="286166"/>
            <a:ext cx="6284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Generación de corriente alterna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0" y="1444016"/>
            <a:ext cx="6743700" cy="4972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81500" y="4747364"/>
            <a:ext cx="1251881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781499" y="5841239"/>
            <a:ext cx="1690293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240210" y="6049355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Tiempo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18274" y="1078057"/>
            <a:ext cx="1779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66276" y="4456244"/>
            <a:ext cx="20281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Amplitud de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Tensión o 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Corriente </a:t>
            </a:r>
            <a:endParaRPr lang="es-ES" sz="2800" b="1" dirty="0">
              <a:solidFill>
                <a:srgbClr val="0070C0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81" y="4418665"/>
            <a:ext cx="1104900" cy="78016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834" y="6231778"/>
            <a:ext cx="3277089" cy="31361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605" y="4442399"/>
            <a:ext cx="1168102" cy="75642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8956" y="4256728"/>
            <a:ext cx="1247775" cy="96336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056" y="4256728"/>
            <a:ext cx="1562100" cy="99969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8478" y="4281780"/>
            <a:ext cx="1914525" cy="161616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9524" y="1121340"/>
            <a:ext cx="2114550" cy="3286125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5526085" y="2016783"/>
            <a:ext cx="189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Flujo </a:t>
            </a:r>
            <a:r>
              <a:rPr lang="es-ES" b="1" dirty="0" smtClean="0">
                <a:solidFill>
                  <a:srgbClr val="C00000"/>
                </a:solidFill>
              </a:rPr>
              <a:t>de Corriente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115" y="3810900"/>
            <a:ext cx="1619250" cy="31432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2656" y="1351832"/>
            <a:ext cx="1590675" cy="34290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54478" y="5111860"/>
            <a:ext cx="949225" cy="87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749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10855" y="286166"/>
            <a:ext cx="6284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Generación de corriente alterna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0" y="1444016"/>
            <a:ext cx="6743700" cy="4972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81500" y="4747364"/>
            <a:ext cx="1251881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781499" y="5841239"/>
            <a:ext cx="1690293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240210" y="6049355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Tiempo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18274" y="1078057"/>
            <a:ext cx="1779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66276" y="4456244"/>
            <a:ext cx="20281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Amplitud de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Tensión o 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Corriente 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526085" y="2016783"/>
            <a:ext cx="189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Flujo </a:t>
            </a:r>
            <a:r>
              <a:rPr lang="es-ES" b="1" dirty="0" smtClean="0">
                <a:solidFill>
                  <a:srgbClr val="C00000"/>
                </a:solidFill>
              </a:rPr>
              <a:t>de Corriente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115" y="3810900"/>
            <a:ext cx="1619250" cy="3143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656" y="1351832"/>
            <a:ext cx="1590675" cy="3429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581" y="4418665"/>
            <a:ext cx="1104900" cy="78016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6834" y="6231778"/>
            <a:ext cx="3627818" cy="31361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8605" y="4442399"/>
            <a:ext cx="1168102" cy="75642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8956" y="4256728"/>
            <a:ext cx="1247775" cy="96336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4056" y="4256728"/>
            <a:ext cx="1562100" cy="99969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8478" y="4281780"/>
            <a:ext cx="1914525" cy="161616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10417" y="1128161"/>
            <a:ext cx="2095500" cy="319087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9400" y="5100583"/>
            <a:ext cx="1211414" cy="91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92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10855" y="286166"/>
            <a:ext cx="6284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Generación de corriente alterna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00" y="1444016"/>
            <a:ext cx="6743700" cy="4972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81500" y="4747364"/>
            <a:ext cx="1251881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781499" y="5841239"/>
            <a:ext cx="1690293" cy="93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240210" y="6049355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Tiempo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18274" y="1078057"/>
            <a:ext cx="1779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866276" y="4456244"/>
            <a:ext cx="20281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Amplitud de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Tensión o </a:t>
            </a:r>
          </a:p>
          <a:p>
            <a:r>
              <a:rPr lang="es-ES" sz="2800" b="1" dirty="0" smtClean="0">
                <a:solidFill>
                  <a:srgbClr val="0070C0"/>
                </a:solidFill>
              </a:rPr>
              <a:t>Corriente </a:t>
            </a:r>
            <a:endParaRPr lang="es-ES" sz="2800" b="1" dirty="0">
              <a:solidFill>
                <a:srgbClr val="0070C0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81" y="4418665"/>
            <a:ext cx="1104900" cy="78016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/>
          <a:srcRect t="38000"/>
          <a:stretch/>
        </p:blipFill>
        <p:spPr>
          <a:xfrm>
            <a:off x="4626835" y="6313117"/>
            <a:ext cx="3940968" cy="30461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5430" y="4378360"/>
            <a:ext cx="1168102" cy="75642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8956" y="4256728"/>
            <a:ext cx="1247775" cy="96336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056" y="4256728"/>
            <a:ext cx="1562100" cy="99969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8956" y="4281780"/>
            <a:ext cx="2973382" cy="170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203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91019" y="475369"/>
            <a:ext cx="108558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600" b="1" dirty="0"/>
              <a:t>Una onda </a:t>
            </a:r>
            <a:r>
              <a:rPr lang="es-ES" sz="3600" b="1" dirty="0" smtClean="0"/>
              <a:t>sinusoidal muestra </a:t>
            </a:r>
            <a:r>
              <a:rPr lang="es-ES" sz="3600" b="1" dirty="0"/>
              <a:t>la altura del círculo en un </a:t>
            </a:r>
            <a:r>
              <a:rPr lang="es-ES" sz="3600" b="1" dirty="0" smtClean="0"/>
              <a:t>ángulo </a:t>
            </a:r>
            <a:r>
              <a:rPr lang="es-ES" sz="3600" b="1" dirty="0"/>
              <a:t>dado.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915" y="2054268"/>
            <a:ext cx="9432099" cy="437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221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3392" y="332656"/>
            <a:ext cx="108732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</a:t>
            </a:r>
            <a:r>
              <a:rPr lang="es-ES" sz="3600" b="1" dirty="0" smtClean="0">
                <a:solidFill>
                  <a:srgbClr val="0070C0"/>
                </a:solidFill>
              </a:rPr>
              <a:t>continua</a:t>
            </a:r>
          </a:p>
          <a:p>
            <a:pPr algn="just"/>
            <a:r>
              <a:rPr lang="es-ES" sz="3600" b="1" dirty="0" smtClean="0"/>
              <a:t>Con </a:t>
            </a:r>
            <a:r>
              <a:rPr lang="es-ES" sz="3600" b="1" dirty="0"/>
              <a:t>corriente alterna, puede usar un </a:t>
            </a:r>
            <a:r>
              <a:rPr lang="es-ES" sz="3600" b="1" dirty="0" smtClean="0"/>
              <a:t>transformador </a:t>
            </a:r>
            <a:r>
              <a:rPr lang="es-ES" sz="3600" b="1" dirty="0"/>
              <a:t>para aumentar o reducir </a:t>
            </a:r>
            <a:r>
              <a:rPr lang="es-ES" sz="3600" b="1" dirty="0" smtClean="0"/>
              <a:t>el </a:t>
            </a:r>
            <a:r>
              <a:rPr lang="es-ES" sz="3600" b="1" dirty="0" err="1" smtClean="0"/>
              <a:t>voltage</a:t>
            </a:r>
            <a:endParaRPr lang="es-ES" sz="36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2086982"/>
            <a:ext cx="7920880" cy="436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367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3392" y="332656"/>
            <a:ext cx="10873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</a:t>
            </a:r>
            <a:r>
              <a:rPr lang="es-ES" sz="3600" b="1" dirty="0" smtClean="0">
                <a:solidFill>
                  <a:srgbClr val="0070C0"/>
                </a:solidFill>
              </a:rPr>
              <a:t>continua</a:t>
            </a:r>
          </a:p>
          <a:p>
            <a:pPr algn="just"/>
            <a:r>
              <a:rPr lang="es-ES" sz="3600" b="1" dirty="0"/>
              <a:t>Corriente alterna y transformadores</a:t>
            </a:r>
            <a:endParaRPr lang="es-ES" sz="3600" b="1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1700808"/>
            <a:ext cx="8640959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800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3392" y="332656"/>
            <a:ext cx="10873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</a:t>
            </a:r>
            <a:r>
              <a:rPr lang="es-ES" sz="3600" b="1" dirty="0" smtClean="0">
                <a:solidFill>
                  <a:srgbClr val="0070C0"/>
                </a:solidFill>
              </a:rPr>
              <a:t>continua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23392" y="1268760"/>
            <a:ext cx="10873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70C0"/>
                </a:solidFill>
              </a:rPr>
              <a:t>Definición trifásica y </a:t>
            </a:r>
            <a:r>
              <a:rPr lang="es-ES" sz="2800" b="1" dirty="0" smtClean="0">
                <a:solidFill>
                  <a:srgbClr val="0070C0"/>
                </a:solidFill>
              </a:rPr>
              <a:t>ventajas</a:t>
            </a:r>
          </a:p>
          <a:p>
            <a:pPr algn="just"/>
            <a:endParaRPr lang="es-ES" sz="2800" b="1" dirty="0">
              <a:solidFill>
                <a:srgbClr val="0070C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B050"/>
                </a:solidFill>
              </a:rPr>
              <a:t>Casi </a:t>
            </a:r>
            <a:r>
              <a:rPr lang="es-ES" sz="2800" b="1" dirty="0">
                <a:solidFill>
                  <a:srgbClr val="00B050"/>
                </a:solidFill>
              </a:rPr>
              <a:t>toda la electricidad se genera y </a:t>
            </a:r>
            <a:r>
              <a:rPr lang="es-ES" sz="2800" b="1" dirty="0" smtClean="0">
                <a:solidFill>
                  <a:srgbClr val="00B050"/>
                </a:solidFill>
              </a:rPr>
              <a:t>distribuye en forma trifásica con tres fases, en </a:t>
            </a:r>
            <a:r>
              <a:rPr lang="es-ES" sz="2800" b="1" dirty="0">
                <a:solidFill>
                  <a:srgbClr val="00B050"/>
                </a:solidFill>
              </a:rPr>
              <a:t>lugar de monofásico</a:t>
            </a:r>
            <a:r>
              <a:rPr lang="es-ES" sz="2800" b="1" dirty="0" smtClean="0">
                <a:solidFill>
                  <a:srgbClr val="00B050"/>
                </a:solidFill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B05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B050"/>
                </a:solidFill>
              </a:rPr>
              <a:t>El </a:t>
            </a:r>
            <a:r>
              <a:rPr lang="es-ES" sz="2800" b="1" dirty="0">
                <a:solidFill>
                  <a:srgbClr val="00B050"/>
                </a:solidFill>
              </a:rPr>
              <a:t>costo de la trifásica es menor que la </a:t>
            </a:r>
            <a:r>
              <a:rPr lang="es-ES" sz="2800" b="1" dirty="0" smtClean="0">
                <a:solidFill>
                  <a:srgbClr val="00B050"/>
                </a:solidFill>
              </a:rPr>
              <a:t>monofásica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B05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B050"/>
                </a:solidFill>
              </a:rPr>
              <a:t>Utiliza </a:t>
            </a:r>
            <a:r>
              <a:rPr lang="es-ES" sz="2800" b="1" dirty="0">
                <a:solidFill>
                  <a:srgbClr val="00B050"/>
                </a:solidFill>
              </a:rPr>
              <a:t>menos </a:t>
            </a:r>
            <a:r>
              <a:rPr lang="es-ES" sz="2800" b="1" dirty="0" smtClean="0">
                <a:solidFill>
                  <a:srgbClr val="00B050"/>
                </a:solidFill>
              </a:rPr>
              <a:t>conductores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B05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B050"/>
                </a:solidFill>
              </a:rPr>
              <a:t>Reduce </a:t>
            </a:r>
            <a:r>
              <a:rPr lang="es-ES" sz="2800" b="1" dirty="0">
                <a:solidFill>
                  <a:srgbClr val="00B050"/>
                </a:solidFill>
              </a:rPr>
              <a:t>las pérdidas</a:t>
            </a:r>
          </a:p>
        </p:txBody>
      </p:sp>
    </p:spTree>
    <p:extLst>
      <p:ext uri="{BB962C8B-B14F-4D97-AF65-F5344CB8AC3E}">
        <p14:creationId xmlns:p14="http://schemas.microsoft.com/office/powerpoint/2010/main" val="27436325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23392" y="332656"/>
            <a:ext cx="10873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</a:t>
            </a:r>
            <a:r>
              <a:rPr lang="es-ES" sz="3600" b="1" dirty="0" smtClean="0">
                <a:solidFill>
                  <a:srgbClr val="0070C0"/>
                </a:solidFill>
              </a:rPr>
              <a:t>continua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268760"/>
            <a:ext cx="7920880" cy="518457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271464" y="5805264"/>
            <a:ext cx="4728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/>
              <a:t>Disposición </a:t>
            </a:r>
            <a:r>
              <a:rPr lang="es-ES" sz="2800" b="1" dirty="0"/>
              <a:t>trifásica y ventajas</a:t>
            </a:r>
          </a:p>
        </p:txBody>
      </p:sp>
    </p:spTree>
    <p:extLst>
      <p:ext uri="{BB962C8B-B14F-4D97-AF65-F5344CB8AC3E}">
        <p14:creationId xmlns:p14="http://schemas.microsoft.com/office/powerpoint/2010/main" val="35301005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7568" y="500421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continua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679" y="1509712"/>
            <a:ext cx="7214992" cy="480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424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7568" y="500421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continua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268760"/>
            <a:ext cx="10801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/>
              <a:t>Potencia </a:t>
            </a:r>
            <a:r>
              <a:rPr lang="es-ES" sz="2800" b="1" dirty="0" smtClean="0"/>
              <a:t>trifásica</a:t>
            </a:r>
          </a:p>
          <a:p>
            <a:pPr algn="just"/>
            <a:endParaRPr lang="es-ES" sz="28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Los </a:t>
            </a:r>
            <a:r>
              <a:rPr lang="es-ES" sz="2800" b="1" dirty="0"/>
              <a:t>motores trifásicos son generalmente mucho </a:t>
            </a:r>
            <a:r>
              <a:rPr lang="es-ES" sz="2800" b="1" dirty="0" smtClean="0"/>
              <a:t>más pequeños </a:t>
            </a:r>
            <a:r>
              <a:rPr lang="es-ES" sz="2800" b="1" dirty="0"/>
              <a:t>que los motores monofásicos de la misma </a:t>
            </a:r>
            <a:r>
              <a:rPr lang="es-ES" sz="2800" b="1" dirty="0" smtClean="0"/>
              <a:t>potencia.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Los </a:t>
            </a:r>
            <a:r>
              <a:rPr lang="es-ES" sz="2800" b="1" dirty="0"/>
              <a:t>conductores que alimentan una carga trifásica </a:t>
            </a:r>
            <a:r>
              <a:rPr lang="es-ES" sz="2800" b="1" dirty="0" smtClean="0"/>
              <a:t>generalmente </a:t>
            </a:r>
            <a:r>
              <a:rPr lang="es-ES" sz="2800" b="1" dirty="0"/>
              <a:t>pueden ser más pequeños que los que </a:t>
            </a:r>
            <a:r>
              <a:rPr lang="es-ES" sz="2800" b="1" dirty="0" smtClean="0"/>
              <a:t>alimentan </a:t>
            </a:r>
            <a:r>
              <a:rPr lang="es-ES" sz="2800" b="1" dirty="0"/>
              <a:t>una carga monofásica equivalente</a:t>
            </a:r>
            <a:r>
              <a:rPr lang="es-ES" sz="2800" b="1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La </a:t>
            </a:r>
            <a:r>
              <a:rPr lang="es-ES" sz="2800" b="1" dirty="0"/>
              <a:t>potencia entregada a la carga es la misma en </a:t>
            </a:r>
            <a:r>
              <a:rPr lang="es-ES" sz="2800" b="1" dirty="0" smtClean="0"/>
              <a:t>cualquier </a:t>
            </a:r>
            <a:r>
              <a:rPr lang="es-ES" sz="2800" b="1" dirty="0"/>
              <a:t>instancia y nunca cae a cero</a:t>
            </a:r>
          </a:p>
        </p:txBody>
      </p:sp>
    </p:spTree>
    <p:extLst>
      <p:ext uri="{BB962C8B-B14F-4D97-AF65-F5344CB8AC3E}">
        <p14:creationId xmlns:p14="http://schemas.microsoft.com/office/powerpoint/2010/main" val="7571475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7568" y="500421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continua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794" y="1615857"/>
            <a:ext cx="7991605" cy="433400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900108" y="5949862"/>
            <a:ext cx="8391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Generación de ondas de potencia trifásicas</a:t>
            </a:r>
          </a:p>
        </p:txBody>
      </p:sp>
    </p:spTree>
    <p:extLst>
      <p:ext uri="{BB962C8B-B14F-4D97-AF65-F5344CB8AC3E}">
        <p14:creationId xmlns:p14="http://schemas.microsoft.com/office/powerpoint/2010/main" val="7726573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7568" y="500421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continua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294" y="1484784"/>
            <a:ext cx="7177412" cy="43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7958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7568" y="500421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continua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340768"/>
            <a:ext cx="7848871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480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4869160"/>
            <a:ext cx="10801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/>
              <a:t>Los elementos del sistema de potencia generalmente se clasifican en su voltaje de fase a fase, </a:t>
            </a:r>
            <a:r>
              <a:rPr lang="es-ES" sz="2800" b="1" dirty="0" smtClean="0"/>
              <a:t>es </a:t>
            </a:r>
            <a:r>
              <a:rPr lang="es-ES" sz="2800" b="1" dirty="0"/>
              <a:t>decir, una línea de 230 </a:t>
            </a:r>
            <a:r>
              <a:rPr lang="es-ES" sz="2800" b="1" dirty="0" err="1"/>
              <a:t>kV</a:t>
            </a:r>
            <a:r>
              <a:rPr lang="es-ES" sz="2800" b="1" dirty="0"/>
              <a:t> tiene una clasificación de 230 </a:t>
            </a:r>
            <a:r>
              <a:rPr lang="es-ES" sz="2800" b="1" dirty="0" err="1"/>
              <a:t>kV</a:t>
            </a:r>
            <a:r>
              <a:rPr lang="es-ES" sz="2800" b="1" dirty="0"/>
              <a:t> de fase a fase.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1093479"/>
            <a:ext cx="9361040" cy="374441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207568" y="33265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Corriente alterna vs corriente continua</a:t>
            </a:r>
          </a:p>
        </p:txBody>
      </p:sp>
    </p:spTree>
    <p:extLst>
      <p:ext uri="{BB962C8B-B14F-4D97-AF65-F5344CB8AC3E}">
        <p14:creationId xmlns:p14="http://schemas.microsoft.com/office/powerpoint/2010/main" val="1283550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476672"/>
            <a:ext cx="108732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/>
              <a:t>Elementos </a:t>
            </a:r>
            <a:r>
              <a:rPr lang="es-ES" sz="3200" b="1" dirty="0"/>
              <a:t>básicos y componentes del generador</a:t>
            </a:r>
          </a:p>
          <a:p>
            <a:r>
              <a:rPr lang="es-ES" sz="3200" b="1" dirty="0"/>
              <a:t>Turbina y Generador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1776412"/>
            <a:ext cx="7128792" cy="453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061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620688"/>
            <a:ext cx="8784976" cy="56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128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942975"/>
            <a:ext cx="65151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801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600" b="1" dirty="0" err="1" smtClean="0">
                <a:solidFill>
                  <a:srgbClr val="0070C0"/>
                </a:solidFill>
              </a:rPr>
              <a:t>Connceptos</a:t>
            </a:r>
            <a:r>
              <a:rPr lang="es-ES" sz="3600" b="1" dirty="0" smtClean="0">
                <a:solidFill>
                  <a:srgbClr val="0070C0"/>
                </a:solidFill>
              </a:rPr>
              <a:t> </a:t>
            </a:r>
            <a:r>
              <a:rPr lang="es-ES" sz="3600" b="1" dirty="0">
                <a:solidFill>
                  <a:srgbClr val="0070C0"/>
                </a:solidFill>
              </a:rPr>
              <a:t>básicos del generador</a:t>
            </a:r>
          </a:p>
          <a:p>
            <a:pPr algn="just"/>
            <a:r>
              <a:rPr lang="es-ES" sz="3600" b="1" dirty="0" smtClean="0">
                <a:solidFill>
                  <a:srgbClr val="0070C0"/>
                </a:solidFill>
              </a:rPr>
              <a:t>Componentes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Vista del extremo del rotor y el estator que muestra la trayectoria </a:t>
            </a:r>
            <a:r>
              <a:rPr lang="es-ES" sz="2800" b="1" dirty="0" smtClean="0"/>
              <a:t>de las </a:t>
            </a:r>
            <a:r>
              <a:rPr lang="es-ES" sz="2800" b="1" dirty="0"/>
              <a:t>líneas de flujo magnético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624" y="2753638"/>
            <a:ext cx="6840760" cy="369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914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1124744"/>
            <a:ext cx="9433047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191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744" y="548680"/>
            <a:ext cx="468052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950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548680"/>
            <a:ext cx="7488832" cy="583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77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620688"/>
            <a:ext cx="7992888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731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548680"/>
            <a:ext cx="7272808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313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548680"/>
            <a:ext cx="5112568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618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96" y="908720"/>
            <a:ext cx="547260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81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764704"/>
            <a:ext cx="7848872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554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764704"/>
            <a:ext cx="756084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75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548680"/>
            <a:ext cx="7560840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88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620688"/>
            <a:ext cx="7488832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147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548680"/>
            <a:ext cx="7488831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794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980728"/>
            <a:ext cx="6192688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903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776614"/>
            <a:ext cx="5688632" cy="538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431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59396" y="188640"/>
            <a:ext cx="10801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Conceptos básicos del generador</a:t>
            </a:r>
          </a:p>
          <a:p>
            <a:r>
              <a:rPr lang="es-ES" sz="2800" b="1" dirty="0">
                <a:solidFill>
                  <a:srgbClr val="0070C0"/>
                </a:solidFill>
              </a:rPr>
              <a:t>Sistema de excitación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6" y="1268760"/>
            <a:ext cx="9793088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782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332656"/>
            <a:ext cx="10801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70C0"/>
                </a:solidFill>
              </a:rPr>
              <a:t>Sistema de </a:t>
            </a:r>
            <a:r>
              <a:rPr lang="es-ES" sz="2800" b="1" dirty="0" smtClean="0">
                <a:solidFill>
                  <a:srgbClr val="0070C0"/>
                </a:solidFill>
              </a:rPr>
              <a:t>excitación</a:t>
            </a:r>
          </a:p>
          <a:p>
            <a:pPr algn="just"/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La excitatriz </a:t>
            </a:r>
            <a:r>
              <a:rPr lang="es-ES" sz="2800" b="1" dirty="0"/>
              <a:t>suministra corriente al rotor</a:t>
            </a:r>
            <a:r>
              <a:rPr lang="es-ES" sz="2800" b="1" dirty="0" smtClean="0"/>
              <a:t>.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Esto </a:t>
            </a:r>
            <a:r>
              <a:rPr lang="es-ES" sz="2800" b="1" dirty="0"/>
              <a:t>convierte al rotor en un imán giratorio</a:t>
            </a:r>
            <a:r>
              <a:rPr lang="es-ES" sz="2800" b="1" dirty="0" smtClean="0"/>
              <a:t>.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La excitatriz </a:t>
            </a:r>
            <a:r>
              <a:rPr lang="es-ES" sz="2800" b="1" dirty="0"/>
              <a:t>puede variar la corriente para </a:t>
            </a:r>
            <a:r>
              <a:rPr lang="es-ES" sz="2800" b="1" dirty="0" smtClean="0"/>
              <a:t>afectar </a:t>
            </a:r>
            <a:r>
              <a:rPr lang="es-ES" sz="2800" b="1" dirty="0"/>
              <a:t>el voltaje del generador y la salida </a:t>
            </a:r>
            <a:r>
              <a:rPr lang="es-ES" sz="2800" b="1" dirty="0" smtClean="0"/>
              <a:t>VAR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La </a:t>
            </a:r>
            <a:r>
              <a:rPr lang="es-ES" sz="2800" b="1" dirty="0"/>
              <a:t>corriente </a:t>
            </a:r>
            <a:r>
              <a:rPr lang="es-ES" sz="2800" b="1" dirty="0" smtClean="0"/>
              <a:t>de la excitatriz circula </a:t>
            </a:r>
            <a:r>
              <a:rPr lang="es-ES" sz="2800" b="1" dirty="0"/>
              <a:t>desde las escobillas hasta </a:t>
            </a:r>
            <a:r>
              <a:rPr lang="es-ES" sz="2800" b="1" dirty="0" smtClean="0"/>
              <a:t>los anillos </a:t>
            </a:r>
            <a:r>
              <a:rPr lang="es-ES" sz="2800" b="1" dirty="0"/>
              <a:t>colectores del rotor.</a:t>
            </a:r>
          </a:p>
        </p:txBody>
      </p:sp>
    </p:spTree>
    <p:extLst>
      <p:ext uri="{BB962C8B-B14F-4D97-AF65-F5344CB8AC3E}">
        <p14:creationId xmlns:p14="http://schemas.microsoft.com/office/powerpoint/2010/main" val="39775634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332656"/>
            <a:ext cx="10801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0070C0"/>
                </a:solidFill>
              </a:rPr>
              <a:t>Excitatriz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624" y="1114816"/>
            <a:ext cx="6840760" cy="469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42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332656"/>
            <a:ext cx="10801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0070C0"/>
                </a:solidFill>
              </a:rPr>
              <a:t>Creando un Imán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1196752"/>
            <a:ext cx="8640960" cy="526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297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404664"/>
            <a:ext cx="108012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Sistema de </a:t>
            </a:r>
            <a:r>
              <a:rPr lang="es-ES" sz="3600" b="1" dirty="0" smtClean="0">
                <a:solidFill>
                  <a:srgbClr val="0070C0"/>
                </a:solidFill>
              </a:rPr>
              <a:t>excitación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• ¿Qué hace </a:t>
            </a:r>
            <a:r>
              <a:rPr lang="es-ES" sz="2800" b="1" dirty="0" smtClean="0"/>
              <a:t>la </a:t>
            </a:r>
            <a:r>
              <a:rPr lang="es-ES" sz="2800" b="1" dirty="0" err="1" smtClean="0"/>
              <a:t>exitatriz</a:t>
            </a:r>
            <a:r>
              <a:rPr lang="es-ES" sz="2800" b="1" dirty="0" smtClean="0"/>
              <a:t>?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• </a:t>
            </a:r>
            <a:r>
              <a:rPr lang="es-ES" sz="2800" b="1" i="1" dirty="0">
                <a:solidFill>
                  <a:srgbClr val="C00000"/>
                </a:solidFill>
              </a:rPr>
              <a:t>Mantiene el voltaje del generador</a:t>
            </a: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Ya </a:t>
            </a:r>
            <a:r>
              <a:rPr lang="es-ES" sz="2800" b="1" dirty="0"/>
              <a:t>sea automáticamente a través </a:t>
            </a:r>
            <a:r>
              <a:rPr lang="es-ES" sz="2800" b="1" dirty="0" smtClean="0"/>
              <a:t>del Regulador </a:t>
            </a:r>
            <a:r>
              <a:rPr lang="es-ES" sz="2800" b="1" dirty="0"/>
              <a:t>Automático </a:t>
            </a:r>
            <a:r>
              <a:rPr lang="es-ES" sz="2800" b="1" dirty="0" smtClean="0"/>
              <a:t>de Voltaje </a:t>
            </a:r>
            <a:r>
              <a:rPr lang="es-ES" sz="2800" b="1" dirty="0"/>
              <a:t>(AVR)o manualmente a través del operador de la </a:t>
            </a:r>
            <a:r>
              <a:rPr lang="es-ES" sz="2800" b="1" dirty="0" smtClean="0"/>
              <a:t>planta</a:t>
            </a: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s-ES" sz="2800" b="1" dirty="0"/>
          </a:p>
          <a:p>
            <a:pPr algn="just"/>
            <a:r>
              <a:rPr lang="es-ES" sz="2800" b="1" dirty="0"/>
              <a:t>• </a:t>
            </a:r>
            <a:r>
              <a:rPr lang="es-ES" sz="2800" b="1" i="1" dirty="0">
                <a:solidFill>
                  <a:srgbClr val="C00000"/>
                </a:solidFill>
              </a:rPr>
              <a:t>Controla el flujo de energía reactiva</a:t>
            </a: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Estabilizadores del sistema de potencia (PSS) se aplican en el generador para ayudar a amortiguar las oscilaciones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36871987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67508" y="260648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Fundamentos de la generación de </a:t>
            </a:r>
          </a:p>
          <a:p>
            <a:pPr algn="ctr"/>
            <a:r>
              <a:rPr lang="es-ES" sz="3600" b="1" dirty="0">
                <a:solidFill>
                  <a:srgbClr val="0070C0"/>
                </a:solidFill>
              </a:rPr>
              <a:t>electricidad en ondas de potencia trifásicas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794" y="1615857"/>
            <a:ext cx="7991605" cy="433400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900108" y="5949862"/>
            <a:ext cx="8391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Generación de ondas de potencia trifásicas</a:t>
            </a:r>
          </a:p>
        </p:txBody>
      </p:sp>
    </p:spTree>
    <p:extLst>
      <p:ext uri="{BB962C8B-B14F-4D97-AF65-F5344CB8AC3E}">
        <p14:creationId xmlns:p14="http://schemas.microsoft.com/office/powerpoint/2010/main" val="2710749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67508" y="260648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Generador de CA trifásico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1412776"/>
            <a:ext cx="7992888" cy="48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215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57403" y="332656"/>
            <a:ext cx="5022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Frecuencia y Sincronismo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88722" y="1301373"/>
            <a:ext cx="108976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600" b="1" dirty="0">
                <a:solidFill>
                  <a:srgbClr val="0070C0"/>
                </a:solidFill>
              </a:rPr>
              <a:t>En una interconexión de CA, todos los servicios </a:t>
            </a:r>
            <a:r>
              <a:rPr lang="es-ES" sz="3600" b="1" dirty="0" smtClean="0">
                <a:solidFill>
                  <a:srgbClr val="0070C0"/>
                </a:solidFill>
              </a:rPr>
              <a:t>públicos conectados </a:t>
            </a:r>
            <a:r>
              <a:rPr lang="es-ES" sz="3600" b="1" dirty="0">
                <a:solidFill>
                  <a:srgbClr val="0070C0"/>
                </a:solidFill>
              </a:rPr>
              <a:t>ven la misma frecuencia eléctrica y todos los </a:t>
            </a:r>
            <a:r>
              <a:rPr lang="es-ES" sz="3600" b="1" dirty="0" smtClean="0">
                <a:solidFill>
                  <a:srgbClr val="0070C0"/>
                </a:solidFill>
              </a:rPr>
              <a:t>generadores </a:t>
            </a:r>
            <a:r>
              <a:rPr lang="es-ES" sz="3600" b="1" dirty="0">
                <a:solidFill>
                  <a:srgbClr val="0070C0"/>
                </a:solidFill>
              </a:rPr>
              <a:t>funcionan en sincronismo entre sí.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373" y="3235107"/>
            <a:ext cx="7928975" cy="262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144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57403" y="332656"/>
            <a:ext cx="5022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Frecuencia y Sincronismo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68260" y="1001374"/>
            <a:ext cx="10801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En </a:t>
            </a:r>
            <a:r>
              <a:rPr lang="es-ES" sz="2800" b="1" dirty="0"/>
              <a:t>los EE. UU., los sistemas de </a:t>
            </a:r>
            <a:r>
              <a:rPr lang="es-ES" sz="2800" b="1" dirty="0" smtClean="0"/>
              <a:t>potencia </a:t>
            </a:r>
            <a:r>
              <a:rPr lang="es-ES" sz="2800" b="1" dirty="0"/>
              <a:t>funcionan a 60 </a:t>
            </a:r>
            <a:r>
              <a:rPr lang="es-ES" sz="2800" b="1" dirty="0" smtClean="0"/>
              <a:t>Hz. En Europa a 50 Hz.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El </a:t>
            </a:r>
            <a:r>
              <a:rPr lang="es-ES" sz="2800" b="1" dirty="0"/>
              <a:t>rotor del generador debe girar lo suficientemente rápido </a:t>
            </a:r>
            <a:r>
              <a:rPr lang="es-ES" sz="2800" b="1" dirty="0" smtClean="0"/>
              <a:t>para producir </a:t>
            </a:r>
            <a:r>
              <a:rPr lang="es-ES" sz="2800" b="1" dirty="0"/>
              <a:t>60 </a:t>
            </a:r>
            <a:r>
              <a:rPr lang="es-ES" sz="2800" b="1" dirty="0" smtClean="0"/>
              <a:t>Hz o 50 Hz.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Las RPM </a:t>
            </a:r>
            <a:r>
              <a:rPr lang="es-ES" sz="2800" b="1" dirty="0"/>
              <a:t>depende de cuántos polos </a:t>
            </a:r>
            <a:r>
              <a:rPr lang="es-ES" sz="2800" b="1" dirty="0" smtClean="0"/>
              <a:t>tenga </a:t>
            </a:r>
            <a:r>
              <a:rPr lang="es-ES" sz="2800" b="1" dirty="0"/>
              <a:t>el </a:t>
            </a:r>
            <a:r>
              <a:rPr lang="es-ES" sz="2800" b="1" dirty="0" smtClean="0"/>
              <a:t>rotor.</a:t>
            </a:r>
            <a:endParaRPr lang="es-ES" sz="28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4075570"/>
            <a:ext cx="7128792" cy="259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16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57403" y="332656"/>
            <a:ext cx="5022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Frecuencia y Sincronismo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68260" y="1001374"/>
            <a:ext cx="1080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/>
              <a:t>La velocidad síncrona </a:t>
            </a:r>
            <a:r>
              <a:rPr lang="es-ES" sz="2800" b="1" dirty="0" smtClean="0"/>
              <a:t>N del generador es</a:t>
            </a:r>
            <a:r>
              <a:rPr lang="es-ES" sz="2800" b="1" dirty="0"/>
              <a:t>:</a:t>
            </a:r>
            <a:endParaRPr lang="es-ES" sz="2800" b="1" dirty="0" smtClean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664" y="1844824"/>
            <a:ext cx="576064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682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476672"/>
            <a:ext cx="10801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70C0"/>
                </a:solidFill>
              </a:rPr>
              <a:t>Frecuencia del generador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La frecuencia de salida del generador (f) </a:t>
            </a:r>
            <a:r>
              <a:rPr lang="es-ES" sz="2800" b="1" dirty="0" smtClean="0"/>
              <a:t>es: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Para </a:t>
            </a:r>
            <a:r>
              <a:rPr lang="es-ES" sz="2800" b="1" dirty="0" smtClean="0"/>
              <a:t>el generador </a:t>
            </a:r>
            <a:r>
              <a:rPr lang="es-ES" sz="2800" b="1" dirty="0"/>
              <a:t>de dos polos, cada revolución del eje produce un </a:t>
            </a:r>
            <a:r>
              <a:rPr lang="es-ES" sz="2800" b="1" dirty="0" smtClean="0"/>
              <a:t>ciclo</a:t>
            </a:r>
            <a:r>
              <a:rPr lang="es-ES" sz="2800" b="1" dirty="0"/>
              <a:t>. Si el generador gira a 3.600 revoluciones por minuto, esto </a:t>
            </a:r>
            <a:r>
              <a:rPr lang="es-ES" sz="2800" b="1" dirty="0" smtClean="0"/>
              <a:t>equivale </a:t>
            </a:r>
            <a:r>
              <a:rPr lang="es-ES" sz="2800" b="1" dirty="0"/>
              <a:t>a 60 ciclos por segundo. Recuerde del </a:t>
            </a:r>
            <a:r>
              <a:rPr lang="es-ES" sz="2800" b="1" i="1" dirty="0"/>
              <a:t>Módulo 2: </a:t>
            </a:r>
            <a:r>
              <a:rPr lang="es-ES" sz="2800" b="1" i="1" dirty="0" smtClean="0"/>
              <a:t>Fundamentos </a:t>
            </a:r>
            <a:r>
              <a:rPr lang="es-ES" sz="2800" b="1" i="1" dirty="0"/>
              <a:t>de la electricidad </a:t>
            </a:r>
            <a:r>
              <a:rPr lang="es-ES" sz="2800" b="1" dirty="0" smtClean="0"/>
              <a:t>que un </a:t>
            </a:r>
            <a:r>
              <a:rPr lang="es-ES" sz="2800" b="1" dirty="0"/>
              <a:t>ciclo por segundo es un </a:t>
            </a:r>
            <a:r>
              <a:rPr lang="es-ES" sz="2800" b="1" dirty="0" smtClean="0"/>
              <a:t>Hz. </a:t>
            </a:r>
            <a:r>
              <a:rPr lang="es-ES" sz="2800" b="1" dirty="0"/>
              <a:t>Entonces, 60 revoluciones por segundo equivalen a 60 ciclos </a:t>
            </a:r>
            <a:r>
              <a:rPr lang="es-ES" sz="2800" b="1" dirty="0" smtClean="0"/>
              <a:t>por </a:t>
            </a:r>
            <a:r>
              <a:rPr lang="es-ES" sz="2800" b="1" dirty="0"/>
              <a:t>segundo </a:t>
            </a:r>
            <a:r>
              <a:rPr lang="es-ES" sz="2800" b="1" dirty="0" smtClean="0"/>
              <a:t>(Hz) </a:t>
            </a:r>
            <a:r>
              <a:rPr lang="es-ES" sz="2800" b="1" dirty="0"/>
              <a:t>o 3600 revoluciones por minuto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i="1" dirty="0">
                <a:solidFill>
                  <a:schemeClr val="accent6">
                    <a:lumMod val="75000"/>
                  </a:schemeClr>
                </a:solidFill>
              </a:rPr>
              <a:t>¿Cuáles son las RPM de un generador de 4 polos?</a:t>
            </a:r>
          </a:p>
          <a:p>
            <a:pPr algn="just"/>
            <a:r>
              <a:rPr lang="es-ES" sz="2800" b="1" i="1" dirty="0">
                <a:solidFill>
                  <a:schemeClr val="accent6">
                    <a:lumMod val="75000"/>
                  </a:schemeClr>
                </a:solidFill>
              </a:rPr>
              <a:t>¿Cuántos polos tiene un generador que gira a una velocidad </a:t>
            </a:r>
            <a:r>
              <a:rPr lang="es-ES" sz="2800" b="1" i="1" dirty="0" smtClean="0">
                <a:solidFill>
                  <a:schemeClr val="accent6">
                    <a:lumMod val="75000"/>
                  </a:schemeClr>
                </a:solidFill>
              </a:rPr>
              <a:t>de </a:t>
            </a:r>
            <a:r>
              <a:rPr lang="es-ES" sz="2800" b="1" i="1" dirty="0">
                <a:solidFill>
                  <a:schemeClr val="accent6">
                    <a:lumMod val="75000"/>
                  </a:schemeClr>
                </a:solidFill>
              </a:rPr>
              <a:t>120 revoluciones por minuto dentro del estator?</a:t>
            </a:r>
          </a:p>
        </p:txBody>
      </p:sp>
    </p:spTree>
    <p:extLst>
      <p:ext uri="{BB962C8B-B14F-4D97-AF65-F5344CB8AC3E}">
        <p14:creationId xmlns:p14="http://schemas.microsoft.com/office/powerpoint/2010/main" val="72014619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260648"/>
            <a:ext cx="10873208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70C0"/>
                </a:solidFill>
              </a:rPr>
              <a:t>Sincronismo</a:t>
            </a:r>
          </a:p>
          <a:p>
            <a:pPr algn="ctr"/>
            <a:endParaRPr lang="es-ES" sz="2800" b="1" dirty="0"/>
          </a:p>
          <a:p>
            <a:pPr algn="just"/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Antes de cerrar el interruptor automático, el generador debe estar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sincronizado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con el voltaje del sistema de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potencia.</a:t>
            </a:r>
          </a:p>
          <a:p>
            <a:pPr algn="just"/>
            <a:endParaRPr lang="es-E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/>
          </a:p>
          <a:p>
            <a:pPr algn="just"/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Sincronismo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- Los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sistemas o máquinas de CA funcionan a la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misma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frecuencia... y el ángulo de desplazamiento entre ellos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es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constante o está en una posición estable.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860" y="2492896"/>
            <a:ext cx="244827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2424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332656"/>
            <a:ext cx="1087320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Campo del </a:t>
            </a:r>
            <a:r>
              <a:rPr lang="es-ES" sz="3600" b="1" dirty="0" smtClean="0">
                <a:solidFill>
                  <a:srgbClr val="0070C0"/>
                </a:solidFill>
              </a:rPr>
              <a:t>estator</a:t>
            </a:r>
          </a:p>
          <a:p>
            <a:pPr algn="just"/>
            <a:endParaRPr lang="es-ES" sz="28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Cuando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no está conectado al sistema, no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circula corriente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en los devanados del inducido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Cuando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está conectado al sistema, la corriente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circula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en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los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devanados del inducido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La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corriente crea un campo magnético giratorio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llamado </a:t>
            </a:r>
            <a:r>
              <a:rPr lang="es-ES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“campo </a:t>
            </a:r>
            <a:r>
              <a:rPr lang="es-ES" sz="2800" b="1" i="1" u="sng" dirty="0">
                <a:solidFill>
                  <a:schemeClr val="accent2">
                    <a:lumMod val="50000"/>
                  </a:schemeClr>
                </a:solidFill>
              </a:rPr>
              <a:t>del </a:t>
            </a:r>
            <a:r>
              <a:rPr lang="es-ES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estator”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El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campo del estator es el resultado de las corrientes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trifásicas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que interactúan para producir un campo </a:t>
            </a:r>
            <a:r>
              <a:rPr lang="es-ES" sz="2800" b="1" dirty="0" smtClean="0">
                <a:solidFill>
                  <a:schemeClr val="accent2">
                    <a:lumMod val="50000"/>
                  </a:schemeClr>
                </a:solidFill>
              </a:rPr>
              <a:t>giratorio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571407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332656"/>
            <a:ext cx="108012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Campo de CC del </a:t>
            </a:r>
            <a:r>
              <a:rPr lang="es-ES" sz="3600" b="1" dirty="0" smtClean="0">
                <a:solidFill>
                  <a:srgbClr val="0070C0"/>
                </a:solidFill>
              </a:rPr>
              <a:t>rotor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• Hay un campo magnético en el cuerpo del rotor </a:t>
            </a:r>
            <a:r>
              <a:rPr lang="es-ES" sz="2800" b="1" dirty="0" smtClean="0"/>
              <a:t>llamado “campo CC”.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• El campo </a:t>
            </a:r>
            <a:r>
              <a:rPr lang="es-ES" sz="2800" b="1" dirty="0" smtClean="0"/>
              <a:t>CC </a:t>
            </a:r>
            <a:r>
              <a:rPr lang="es-ES" sz="2800" b="1" dirty="0"/>
              <a:t>gira junto con el rotor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• El rotor debe permanecer en sintonía con el campo </a:t>
            </a:r>
            <a:r>
              <a:rPr lang="es-ES" sz="2800" b="1" dirty="0" smtClean="0"/>
              <a:t>giratorio CC</a:t>
            </a:r>
            <a:endParaRPr lang="es-ES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96" y="3564310"/>
            <a:ext cx="5472608" cy="303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774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404664"/>
            <a:ext cx="1087320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Ángulo de </a:t>
            </a:r>
            <a:r>
              <a:rPr lang="es-ES" sz="3600" b="1" dirty="0" smtClean="0">
                <a:solidFill>
                  <a:srgbClr val="0070C0"/>
                </a:solidFill>
              </a:rPr>
              <a:t>rotación</a:t>
            </a:r>
          </a:p>
          <a:p>
            <a:pPr algn="just"/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/>
              <a:t>El </a:t>
            </a:r>
            <a:r>
              <a:rPr lang="es-ES" sz="2800" b="1" dirty="0"/>
              <a:t>rotor del generador (con su campo de CC) y el campo </a:t>
            </a:r>
            <a:r>
              <a:rPr lang="es-ES" sz="2800" b="1" dirty="0" smtClean="0"/>
              <a:t>del </a:t>
            </a:r>
            <a:r>
              <a:rPr lang="es-ES" sz="2800" b="1" dirty="0"/>
              <a:t>estator se mueven </a:t>
            </a:r>
            <a:r>
              <a:rPr lang="es-ES" sz="2800" b="1" dirty="0" smtClean="0"/>
              <a:t>juntos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/>
              <a:t>Para </a:t>
            </a:r>
            <a:r>
              <a:rPr lang="es-ES" sz="2800" b="1" dirty="0"/>
              <a:t>producir energía, el campo de CC debe </a:t>
            </a:r>
            <a:r>
              <a:rPr lang="es-ES" sz="2800" b="1" dirty="0" smtClean="0"/>
              <a:t>adelantar ligeramente al  </a:t>
            </a:r>
            <a:r>
              <a:rPr lang="es-ES" sz="2800" b="1" dirty="0"/>
              <a:t>campo del estator</a:t>
            </a:r>
            <a:r>
              <a:rPr lang="es-ES" sz="2800" b="1" dirty="0" smtClean="0"/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/>
              <a:t>Él </a:t>
            </a:r>
            <a:r>
              <a:rPr lang="es-ES" sz="2800" b="1" i="1" dirty="0" smtClean="0">
                <a:solidFill>
                  <a:schemeClr val="accent2">
                    <a:lumMod val="75000"/>
                  </a:schemeClr>
                </a:solidFill>
              </a:rPr>
              <a:t>ángulo </a:t>
            </a:r>
            <a:r>
              <a:rPr lang="es-ES" sz="2800" b="1" i="1" dirty="0">
                <a:solidFill>
                  <a:schemeClr val="accent2">
                    <a:lumMod val="75000"/>
                  </a:schemeClr>
                </a:solidFill>
              </a:rPr>
              <a:t>del </a:t>
            </a:r>
            <a:r>
              <a:rPr lang="es-ES" sz="2800" b="1" i="1" dirty="0" smtClean="0">
                <a:solidFill>
                  <a:schemeClr val="accent2">
                    <a:lumMod val="75000"/>
                  </a:schemeClr>
                </a:solidFill>
              </a:rPr>
              <a:t>rotor </a:t>
            </a:r>
            <a:r>
              <a:rPr lang="es-ES" sz="2800" b="1" dirty="0" smtClean="0"/>
              <a:t>es </a:t>
            </a:r>
            <a:r>
              <a:rPr lang="es-ES" sz="2800" b="1" dirty="0"/>
              <a:t>la diferencia angular </a:t>
            </a:r>
            <a:r>
              <a:rPr lang="es-ES" sz="2800" b="1" dirty="0" smtClean="0"/>
              <a:t>entre </a:t>
            </a:r>
            <a:r>
              <a:rPr lang="es-ES" sz="2800" b="1" dirty="0"/>
              <a:t>estos dos </a:t>
            </a:r>
            <a:r>
              <a:rPr lang="es-ES" sz="2800" b="1" dirty="0" smtClean="0"/>
              <a:t>campos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/>
              <a:t>Cuanto </a:t>
            </a:r>
            <a:r>
              <a:rPr lang="es-ES" sz="2800" b="1" dirty="0"/>
              <a:t>mayor sea la entrada mecánica a un </a:t>
            </a:r>
            <a:r>
              <a:rPr lang="es-ES" sz="2800" b="1" dirty="0" smtClean="0"/>
              <a:t>generador</a:t>
            </a:r>
            <a:r>
              <a:rPr lang="es-ES" sz="2800" b="1" dirty="0"/>
              <a:t>, mayor será el </a:t>
            </a:r>
            <a:r>
              <a:rPr lang="es-ES" sz="2800" b="1" dirty="0" smtClean="0"/>
              <a:t>adelanto </a:t>
            </a:r>
            <a:r>
              <a:rPr lang="es-ES" sz="2800" b="1" dirty="0"/>
              <a:t>del ángulo del </a:t>
            </a:r>
            <a:r>
              <a:rPr lang="es-ES" sz="2800" b="1" dirty="0" smtClean="0"/>
              <a:t>rotor, </a:t>
            </a:r>
            <a:r>
              <a:rPr lang="es-ES" sz="2800" b="1" dirty="0"/>
              <a:t>y </a:t>
            </a:r>
            <a:r>
              <a:rPr lang="es-ES" sz="2800" b="1" dirty="0" smtClean="0"/>
              <a:t>mayor </a:t>
            </a:r>
            <a:r>
              <a:rPr lang="es-ES" sz="2800" b="1" dirty="0"/>
              <a:t>será la salida de </a:t>
            </a:r>
            <a:r>
              <a:rPr lang="es-ES" sz="2800" b="1" dirty="0" smtClean="0"/>
              <a:t>potencia </a:t>
            </a:r>
            <a:r>
              <a:rPr lang="es-ES" sz="2800" b="1" dirty="0"/>
              <a:t>eléctrica.</a:t>
            </a:r>
          </a:p>
        </p:txBody>
      </p:sp>
    </p:spTree>
    <p:extLst>
      <p:ext uri="{BB962C8B-B14F-4D97-AF65-F5344CB8AC3E}">
        <p14:creationId xmlns:p14="http://schemas.microsoft.com/office/powerpoint/2010/main" val="19808316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260648"/>
            <a:ext cx="1094521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Ángulo </a:t>
            </a:r>
            <a:r>
              <a:rPr lang="es-ES" sz="3600" b="1" dirty="0" smtClean="0">
                <a:solidFill>
                  <a:srgbClr val="0070C0"/>
                </a:solidFill>
              </a:rPr>
              <a:t>del Rotor</a:t>
            </a:r>
          </a:p>
          <a:p>
            <a:pPr algn="just"/>
            <a:endParaRPr lang="es-ES" sz="2800" b="1" dirty="0"/>
          </a:p>
          <a:p>
            <a:pPr algn="just">
              <a:lnSpc>
                <a:spcPts val="3000"/>
              </a:lnSpc>
            </a:pP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La interacción entre estos dos campos es cómo se transfiere la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potencia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desde el motor principal,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a la turbina y finalmente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al sistema de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potencia.</a:t>
            </a:r>
          </a:p>
          <a:p>
            <a:pPr algn="just">
              <a:lnSpc>
                <a:spcPts val="3000"/>
              </a:lnSpc>
            </a:pPr>
            <a:endParaRPr lang="es-ES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just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En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condiciones normales, los dos campos giran a la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misma velocidad.</a:t>
            </a:r>
          </a:p>
          <a:p>
            <a:pPr marL="457200" indent="-457200" algn="just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es-ES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just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Cuando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ocurren pequeños cambios de carga, la diferencia angular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entre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los dos campos aumenta ligeramente, pero el generador se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ajusta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a este nuevo ángulo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457200" indent="-457200" algn="just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es-ES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just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Cuando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ocurre un cambio de carga repentino o grande, la diferencia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angular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entre los dos campos aumenta repentinamente y es posible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que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el generador no pueda ajustarse a este nuevo ángulo para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</a:rPr>
              <a:t>cumplir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con el nuevo requisito de potencia.</a:t>
            </a:r>
          </a:p>
        </p:txBody>
      </p:sp>
    </p:spTree>
    <p:extLst>
      <p:ext uri="{BB962C8B-B14F-4D97-AF65-F5344CB8AC3E}">
        <p14:creationId xmlns:p14="http://schemas.microsoft.com/office/powerpoint/2010/main" val="121853977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476672"/>
            <a:ext cx="10945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Ángulo </a:t>
            </a:r>
            <a:r>
              <a:rPr lang="es-ES" sz="3600" b="1" dirty="0" smtClean="0">
                <a:solidFill>
                  <a:srgbClr val="0070C0"/>
                </a:solidFill>
              </a:rPr>
              <a:t>del Rotor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1268760"/>
            <a:ext cx="864096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3305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404664"/>
            <a:ext cx="10801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Ángulo </a:t>
            </a:r>
            <a:r>
              <a:rPr lang="es-ES" sz="2800" b="1" dirty="0" smtClean="0">
                <a:solidFill>
                  <a:srgbClr val="0070C0"/>
                </a:solidFill>
              </a:rPr>
              <a:t>del Rotor</a:t>
            </a:r>
          </a:p>
          <a:p>
            <a:pPr algn="just"/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Cuando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</a:rPr>
              <a:t>el ángulo del rotor se vuelve demasiado grande,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la fuerza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</a:rPr>
              <a:t>magnética no puede mantener el rotor en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sincronismo.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Bajo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</a:rPr>
              <a:t>esta condición, se dice que el generador está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fuera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</a:rPr>
              <a:t>de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sincronismo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</a:rPr>
              <a:t>(OOS) con el sistema de potencia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Cuando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</a:rPr>
              <a:t>el generador pierde el sincronismo con el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sistema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</a:rPr>
              <a:t>de energía, lo más probable es que los relés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lo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</a:rPr>
              <a:t>desconecten.</a:t>
            </a:r>
          </a:p>
        </p:txBody>
      </p:sp>
    </p:spTree>
    <p:extLst>
      <p:ext uri="{BB962C8B-B14F-4D97-AF65-F5344CB8AC3E}">
        <p14:creationId xmlns:p14="http://schemas.microsoft.com/office/powerpoint/2010/main" val="4338209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23392" y="332656"/>
            <a:ext cx="10801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Voltaje del generador al </a:t>
            </a:r>
            <a:r>
              <a:rPr lang="es-ES" sz="2800" b="1" dirty="0" smtClean="0">
                <a:solidFill>
                  <a:srgbClr val="0070C0"/>
                </a:solidFill>
              </a:rPr>
              <a:t>sistema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El voltaje de salida del generador depende de</a:t>
            </a:r>
            <a:r>
              <a:rPr lang="es-ES" sz="2800" b="1" dirty="0" smtClean="0"/>
              <a:t>:</a:t>
            </a:r>
          </a:p>
          <a:p>
            <a:pPr algn="just"/>
            <a:endParaRPr lang="es-ES" sz="28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Número </a:t>
            </a:r>
            <a:r>
              <a:rPr lang="es-ES" sz="2800" b="1" dirty="0"/>
              <a:t>de vueltas en el devanado del estator (inducido) </a:t>
            </a:r>
            <a:endParaRPr lang="es-ES" sz="2800" b="1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Intensidad </a:t>
            </a:r>
            <a:r>
              <a:rPr lang="es-ES" sz="2800" b="1" dirty="0"/>
              <a:t>del campo magnético (el número de líneas </a:t>
            </a:r>
            <a:r>
              <a:rPr lang="es-ES" sz="2800" b="1" dirty="0" smtClean="0"/>
              <a:t>de flujo </a:t>
            </a:r>
            <a:r>
              <a:rPr lang="es-ES" sz="2800" b="1" dirty="0"/>
              <a:t>producidas por el campo</a:t>
            </a:r>
            <a:r>
              <a:rPr lang="es-ES" sz="2800" b="1" dirty="0" smtClean="0"/>
              <a:t>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Los </a:t>
            </a:r>
            <a:r>
              <a:rPr lang="es-ES" sz="2800" b="1" dirty="0"/>
              <a:t>generadores generalmente tienen voltajes de salida en el </a:t>
            </a:r>
            <a:r>
              <a:rPr lang="es-ES" sz="2800" b="1" dirty="0" smtClean="0"/>
              <a:t>rango </a:t>
            </a:r>
            <a:r>
              <a:rPr lang="es-ES" sz="2800" b="1" dirty="0"/>
              <a:t>de 12 </a:t>
            </a:r>
            <a:r>
              <a:rPr lang="es-ES" sz="2800" b="1" dirty="0" err="1"/>
              <a:t>kV</a:t>
            </a:r>
            <a:r>
              <a:rPr lang="es-ES" sz="2800" b="1" dirty="0"/>
              <a:t> a 18 </a:t>
            </a:r>
            <a:r>
              <a:rPr lang="es-ES" sz="2800" b="1" dirty="0" err="1" smtClean="0"/>
              <a:t>kV</a:t>
            </a:r>
            <a:endParaRPr lang="es-ES" sz="2800" b="1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Los </a:t>
            </a:r>
            <a:r>
              <a:rPr lang="es-ES" sz="2800" b="1" dirty="0"/>
              <a:t>ingenieros de diseño equilibran los requisitos </a:t>
            </a:r>
            <a:r>
              <a:rPr lang="es-ES" sz="2800" b="1" dirty="0" smtClean="0"/>
              <a:t>de voltaje </a:t>
            </a:r>
            <a:r>
              <a:rPr lang="es-ES" sz="2800" b="1" dirty="0"/>
              <a:t>de salida con aislamiento, costos de cobre, costos </a:t>
            </a:r>
            <a:r>
              <a:rPr lang="es-ES" sz="2800" b="1" dirty="0" smtClean="0"/>
              <a:t>de </a:t>
            </a:r>
            <a:r>
              <a:rPr lang="es-ES" sz="2800" b="1" dirty="0"/>
              <a:t>acero y requisitos mecánicos</a:t>
            </a:r>
          </a:p>
        </p:txBody>
      </p:sp>
    </p:spTree>
    <p:extLst>
      <p:ext uri="{BB962C8B-B14F-4D97-AF65-F5344CB8AC3E}">
        <p14:creationId xmlns:p14="http://schemas.microsoft.com/office/powerpoint/2010/main" val="172430122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51384" y="260648"/>
            <a:ext cx="554461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Características de funcionamiento del </a:t>
            </a:r>
            <a:r>
              <a:rPr lang="es-ES" sz="2800" b="1" dirty="0" smtClean="0">
                <a:solidFill>
                  <a:srgbClr val="0070C0"/>
                </a:solidFill>
              </a:rPr>
              <a:t>generador</a:t>
            </a:r>
          </a:p>
          <a:p>
            <a:pPr algn="just"/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Las </a:t>
            </a:r>
            <a:r>
              <a:rPr lang="es-ES" sz="2800" b="1" dirty="0"/>
              <a:t>curvas en V muestran la relación entre la corriente de campo y la corriente de armadura para diferentes niveles de potencia de </a:t>
            </a:r>
            <a:r>
              <a:rPr lang="es-ES" sz="2800" b="1" dirty="0" smtClean="0"/>
              <a:t>salida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El </a:t>
            </a:r>
            <a:r>
              <a:rPr lang="es-ES" sz="2800" b="1" dirty="0"/>
              <a:t>ajuste de la corriente de campo (suministrada por </a:t>
            </a:r>
            <a:r>
              <a:rPr lang="es-ES" sz="2800" b="1" dirty="0" smtClean="0"/>
              <a:t>la </a:t>
            </a:r>
            <a:r>
              <a:rPr lang="es-ES" sz="2800" b="1" dirty="0" err="1" smtClean="0"/>
              <a:t>exitatriz</a:t>
            </a:r>
            <a:r>
              <a:rPr lang="es-ES" sz="2800" b="1" dirty="0" smtClean="0"/>
              <a:t>) </a:t>
            </a:r>
            <a:r>
              <a:rPr lang="es-ES" sz="2800" b="1" dirty="0"/>
              <a:t>cambia la salida VAR (factor de potencia) del generador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040" y="908720"/>
            <a:ext cx="540060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652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407368" y="188640"/>
            <a:ext cx="633670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Curva característica del generador </a:t>
            </a:r>
            <a:endParaRPr lang="es-ES" sz="2800" b="1" dirty="0" smtClean="0">
              <a:solidFill>
                <a:srgbClr val="0070C0"/>
              </a:solidFill>
            </a:endParaRPr>
          </a:p>
          <a:p>
            <a:pPr algn="ctr"/>
            <a:r>
              <a:rPr lang="es-ES" sz="2800" b="1" dirty="0" smtClean="0">
                <a:solidFill>
                  <a:srgbClr val="0070C0"/>
                </a:solidFill>
              </a:rPr>
              <a:t>(Curva </a:t>
            </a:r>
            <a:r>
              <a:rPr lang="es-ES" sz="2800" b="1" dirty="0">
                <a:solidFill>
                  <a:srgbClr val="0070C0"/>
                </a:solidFill>
              </a:rPr>
              <a:t>D</a:t>
            </a:r>
            <a:r>
              <a:rPr lang="es-ES" sz="2800" b="1" dirty="0" smtClean="0">
                <a:solidFill>
                  <a:srgbClr val="0070C0"/>
                </a:solidFill>
              </a:rPr>
              <a:t>)</a:t>
            </a:r>
          </a:p>
          <a:p>
            <a:pPr algn="just"/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Las Curvas </a:t>
            </a:r>
            <a:r>
              <a:rPr lang="es-ES" sz="2800" b="1" dirty="0"/>
              <a:t>características del </a:t>
            </a:r>
            <a:r>
              <a:rPr lang="es-ES" sz="2800" b="1" dirty="0" smtClean="0"/>
              <a:t>generador muestran la magnitud </a:t>
            </a:r>
            <a:r>
              <a:rPr lang="es-ES" sz="2800" b="1" dirty="0"/>
              <a:t>máxima de potencia real y reactiva que un </a:t>
            </a:r>
            <a:r>
              <a:rPr lang="es-ES" sz="2800" b="1" dirty="0" smtClean="0"/>
              <a:t>generador </a:t>
            </a:r>
            <a:r>
              <a:rPr lang="es-ES" sz="2800" b="1" dirty="0"/>
              <a:t>puede proporcionar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Las </a:t>
            </a:r>
            <a:r>
              <a:rPr lang="es-ES" sz="2800" b="1" dirty="0"/>
              <a:t>curvas características del generador también se </a:t>
            </a:r>
            <a:r>
              <a:rPr lang="es-ES" sz="2800" b="1" dirty="0" smtClean="0"/>
              <a:t>denominan </a:t>
            </a:r>
            <a:r>
              <a:rPr lang="es-ES" sz="2800" b="1" dirty="0"/>
              <a:t>Curvas D…por su forma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La </a:t>
            </a:r>
            <a:r>
              <a:rPr lang="es-ES" sz="2800" b="1" dirty="0"/>
              <a:t>potencia máxima de salida depende de la refrigeración. Con </a:t>
            </a:r>
            <a:r>
              <a:rPr lang="es-ES" sz="2800" b="1" dirty="0" smtClean="0"/>
              <a:t>frecuencia </a:t>
            </a:r>
            <a:r>
              <a:rPr lang="es-ES" sz="2800" b="1" dirty="0"/>
              <a:t>se muestran varias curvas dependiendo de los niveles de </a:t>
            </a:r>
            <a:r>
              <a:rPr lang="es-ES" sz="2800" b="1" dirty="0" smtClean="0"/>
              <a:t>enfriamiento</a:t>
            </a:r>
            <a:endParaRPr lang="es-ES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1666"/>
          <a:stretch/>
        </p:blipFill>
        <p:spPr>
          <a:xfrm>
            <a:off x="6888088" y="1556792"/>
            <a:ext cx="4968552" cy="42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721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335360" y="332656"/>
            <a:ext cx="11449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Curva característica del </a:t>
            </a:r>
            <a:r>
              <a:rPr lang="es-ES" sz="2800" b="1" dirty="0" smtClean="0">
                <a:solidFill>
                  <a:srgbClr val="0070C0"/>
                </a:solidFill>
              </a:rPr>
              <a:t>generador (Curva </a:t>
            </a:r>
            <a:r>
              <a:rPr lang="es-ES" sz="2800" b="1" dirty="0">
                <a:solidFill>
                  <a:srgbClr val="0070C0"/>
                </a:solidFill>
              </a:rPr>
              <a:t>D</a:t>
            </a:r>
            <a:r>
              <a:rPr lang="es-ES" sz="2800" b="1" dirty="0" smtClean="0"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1037"/>
          <a:stretch/>
        </p:blipFill>
        <p:spPr>
          <a:xfrm>
            <a:off x="2639616" y="1124744"/>
            <a:ext cx="720080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802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Características de funcionamiento del </a:t>
            </a:r>
            <a:r>
              <a:rPr lang="es-ES" sz="3200" b="1" dirty="0" smtClean="0">
                <a:solidFill>
                  <a:srgbClr val="0070C0"/>
                </a:solidFill>
              </a:rPr>
              <a:t>generador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51384" y="867410"/>
            <a:ext cx="1079526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i="1" u="sng" dirty="0" smtClean="0">
                <a:solidFill>
                  <a:srgbClr val="0070C0"/>
                </a:solidFill>
              </a:rPr>
              <a:t>Controles </a:t>
            </a:r>
            <a:r>
              <a:rPr lang="es-ES" sz="2800" b="1" i="1" u="sng" dirty="0">
                <a:solidFill>
                  <a:srgbClr val="0070C0"/>
                </a:solidFill>
              </a:rPr>
              <a:t>del </a:t>
            </a:r>
            <a:r>
              <a:rPr lang="es-ES" sz="2800" b="1" i="1" u="sng" dirty="0" smtClean="0">
                <a:solidFill>
                  <a:srgbClr val="0070C0"/>
                </a:solidFill>
              </a:rPr>
              <a:t>generador</a:t>
            </a:r>
          </a:p>
          <a:p>
            <a:endParaRPr lang="es-ES" sz="2800" b="1" dirty="0">
              <a:solidFill>
                <a:srgbClr val="0070C0"/>
              </a:solidFill>
            </a:endParaRPr>
          </a:p>
          <a:p>
            <a:r>
              <a:rPr lang="es-ES" sz="2800" b="1" dirty="0">
                <a:solidFill>
                  <a:srgbClr val="0070C0"/>
                </a:solidFill>
              </a:rPr>
              <a:t>– Regulador Automático de Voltaje (AVR) </a:t>
            </a:r>
            <a:endParaRPr lang="es-ES" sz="2800" b="1" dirty="0" smtClean="0">
              <a:solidFill>
                <a:srgbClr val="0070C0"/>
              </a:solidFill>
            </a:endParaRPr>
          </a:p>
          <a:p>
            <a:endParaRPr lang="es-ES" sz="2800" b="1" dirty="0">
              <a:solidFill>
                <a:srgbClr val="0070C0"/>
              </a:solidFill>
            </a:endParaRPr>
          </a:p>
          <a:p>
            <a:r>
              <a:rPr lang="es-ES" sz="2800" b="1" dirty="0">
                <a:solidFill>
                  <a:srgbClr val="0070C0"/>
                </a:solidFill>
              </a:rPr>
              <a:t>– Control Automático del Generador (AGC) </a:t>
            </a:r>
            <a:endParaRPr lang="es-ES" sz="2800" b="1" dirty="0" smtClean="0">
              <a:solidFill>
                <a:srgbClr val="0070C0"/>
              </a:solidFill>
            </a:endParaRPr>
          </a:p>
          <a:p>
            <a:endParaRPr lang="es-ES" sz="2800" b="1" dirty="0">
              <a:solidFill>
                <a:srgbClr val="0070C0"/>
              </a:solidFill>
            </a:endParaRPr>
          </a:p>
          <a:p>
            <a:r>
              <a:rPr lang="es-ES" sz="2800" b="1" dirty="0">
                <a:solidFill>
                  <a:srgbClr val="0070C0"/>
                </a:solidFill>
              </a:rPr>
              <a:t>– Estabilizador del sistema de potencia (PSS</a:t>
            </a:r>
            <a:r>
              <a:rPr lang="es-ES" sz="2800" b="1" dirty="0" smtClean="0">
                <a:solidFill>
                  <a:srgbClr val="0070C0"/>
                </a:solidFill>
              </a:rPr>
              <a:t>)</a:t>
            </a:r>
          </a:p>
          <a:p>
            <a:endParaRPr lang="es-ES" sz="2800" b="1" dirty="0">
              <a:solidFill>
                <a:srgbClr val="0070C0"/>
              </a:solidFill>
            </a:endParaRPr>
          </a:p>
          <a:p>
            <a:r>
              <a:rPr lang="es-ES" sz="2800" b="1" dirty="0">
                <a:solidFill>
                  <a:srgbClr val="0070C0"/>
                </a:solidFill>
              </a:rPr>
              <a:t>– Sistema de control digital (DCS) </a:t>
            </a:r>
            <a:endParaRPr lang="es-ES" sz="2800" b="1" dirty="0" smtClean="0">
              <a:solidFill>
                <a:srgbClr val="0070C0"/>
              </a:solidFill>
            </a:endParaRPr>
          </a:p>
          <a:p>
            <a:endParaRPr lang="es-ES" sz="2800" b="1" dirty="0">
              <a:solidFill>
                <a:srgbClr val="0070C0"/>
              </a:solidFill>
            </a:endParaRPr>
          </a:p>
          <a:p>
            <a:r>
              <a:rPr lang="es-ES" sz="2800" b="1" dirty="0">
                <a:solidFill>
                  <a:srgbClr val="0070C0"/>
                </a:solidFill>
              </a:rPr>
              <a:t>– Interfaz hombre-máquina (HMI</a:t>
            </a:r>
            <a:r>
              <a:rPr lang="es-ES" sz="2800" b="1" dirty="0" smtClean="0">
                <a:solidFill>
                  <a:srgbClr val="0070C0"/>
                </a:solidFill>
              </a:rPr>
              <a:t>)</a:t>
            </a:r>
          </a:p>
          <a:p>
            <a:endParaRPr lang="es-ES" sz="2800" b="1" dirty="0">
              <a:solidFill>
                <a:srgbClr val="0070C0"/>
              </a:solidFill>
            </a:endParaRPr>
          </a:p>
          <a:p>
            <a:r>
              <a:rPr lang="es-ES" sz="2800" b="1" dirty="0">
                <a:solidFill>
                  <a:srgbClr val="0070C0"/>
                </a:solidFill>
              </a:rPr>
              <a:t>– Control de Supervisión y Adquisición de Datos (SCADA)</a:t>
            </a:r>
          </a:p>
        </p:txBody>
      </p:sp>
    </p:spTree>
    <p:extLst>
      <p:ext uri="{BB962C8B-B14F-4D97-AF65-F5344CB8AC3E}">
        <p14:creationId xmlns:p14="http://schemas.microsoft.com/office/powerpoint/2010/main" val="328307024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Características de funcionamiento del </a:t>
            </a:r>
            <a:r>
              <a:rPr lang="es-ES" sz="3200" b="1" dirty="0" smtClean="0">
                <a:solidFill>
                  <a:srgbClr val="0070C0"/>
                </a:solidFill>
              </a:rPr>
              <a:t>generador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51384" y="867410"/>
            <a:ext cx="1079526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</a:rPr>
              <a:t>Regulador Automático de Voltaje (AVR</a:t>
            </a:r>
            <a:r>
              <a:rPr lang="es-ES" sz="2800" b="1" dirty="0" smtClean="0">
                <a:solidFill>
                  <a:srgbClr val="002060"/>
                </a:solidFill>
              </a:rPr>
              <a:t>)</a:t>
            </a:r>
          </a:p>
          <a:p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Supervisa </a:t>
            </a:r>
            <a:r>
              <a:rPr lang="es-ES" sz="2800" b="1" dirty="0">
                <a:solidFill>
                  <a:srgbClr val="002060"/>
                </a:solidFill>
              </a:rPr>
              <a:t>el voltaje en los terminales del </a:t>
            </a:r>
            <a:r>
              <a:rPr lang="es-ES" sz="2800" b="1" dirty="0" smtClean="0">
                <a:solidFill>
                  <a:srgbClr val="002060"/>
                </a:solidFill>
              </a:rPr>
              <a:t>generador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Acepta </a:t>
            </a:r>
            <a:r>
              <a:rPr lang="es-ES" sz="2800" b="1" dirty="0">
                <a:solidFill>
                  <a:srgbClr val="002060"/>
                </a:solidFill>
              </a:rPr>
              <a:t>la entrada del operador para un punto de ajuste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voltaje o </a:t>
            </a:r>
            <a:r>
              <a:rPr lang="es-ES" sz="2800" b="1" dirty="0" smtClean="0">
                <a:solidFill>
                  <a:srgbClr val="002060"/>
                </a:solidFill>
              </a:rPr>
              <a:t>VAR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Ajusta </a:t>
            </a:r>
            <a:r>
              <a:rPr lang="es-ES" sz="2800" b="1" dirty="0">
                <a:solidFill>
                  <a:srgbClr val="002060"/>
                </a:solidFill>
              </a:rPr>
              <a:t>automáticamente la corriente </a:t>
            </a:r>
            <a:r>
              <a:rPr lang="es-ES" sz="2800" b="1" dirty="0" smtClean="0">
                <a:solidFill>
                  <a:srgbClr val="002060"/>
                </a:solidFill>
              </a:rPr>
              <a:t>con que la </a:t>
            </a:r>
            <a:r>
              <a:rPr lang="es-ES" sz="2800" b="1" dirty="0" err="1" smtClean="0">
                <a:solidFill>
                  <a:srgbClr val="002060"/>
                </a:solidFill>
              </a:rPr>
              <a:t>exitatriz</a:t>
            </a:r>
            <a:r>
              <a:rPr lang="es-ES" sz="2800" b="1" dirty="0" smtClean="0">
                <a:solidFill>
                  <a:srgbClr val="002060"/>
                </a:solidFill>
              </a:rPr>
              <a:t> alimenta </a:t>
            </a:r>
            <a:r>
              <a:rPr lang="es-ES" sz="2800" b="1" dirty="0">
                <a:solidFill>
                  <a:srgbClr val="002060"/>
                </a:solidFill>
              </a:rPr>
              <a:t>al rotor para cumplir con el voltaje requerido o la </a:t>
            </a:r>
            <a:r>
              <a:rPr lang="es-ES" sz="2800" b="1" dirty="0" smtClean="0">
                <a:solidFill>
                  <a:srgbClr val="002060"/>
                </a:solidFill>
              </a:rPr>
              <a:t>salida </a:t>
            </a:r>
            <a:r>
              <a:rPr lang="es-ES" sz="2800" b="1" dirty="0">
                <a:solidFill>
                  <a:srgbClr val="002060"/>
                </a:solidFill>
              </a:rPr>
              <a:t>VAR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2246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Características de funcionamiento del </a:t>
            </a:r>
            <a:r>
              <a:rPr lang="es-ES" sz="3200" b="1" dirty="0" smtClean="0">
                <a:solidFill>
                  <a:srgbClr val="0070C0"/>
                </a:solidFill>
              </a:rPr>
              <a:t>generador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51384" y="867410"/>
            <a:ext cx="1079526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Control Automático del Generador (AGC</a:t>
            </a:r>
            <a:r>
              <a:rPr lang="es-ES" sz="2800" b="1" dirty="0" smtClean="0">
                <a:solidFill>
                  <a:srgbClr val="002060"/>
                </a:solidFill>
              </a:rPr>
              <a:t>)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Es un sistema </a:t>
            </a:r>
            <a:r>
              <a:rPr lang="es-ES" sz="2800" b="1" dirty="0">
                <a:solidFill>
                  <a:srgbClr val="002060"/>
                </a:solidFill>
              </a:rPr>
              <a:t>para ajustar la potencia de salida de múltiples </a:t>
            </a:r>
            <a:r>
              <a:rPr lang="es-ES" sz="2800" b="1" dirty="0" smtClean="0">
                <a:solidFill>
                  <a:srgbClr val="002060"/>
                </a:solidFill>
              </a:rPr>
              <a:t>generadores </a:t>
            </a:r>
            <a:r>
              <a:rPr lang="es-ES" sz="2800" b="1" dirty="0">
                <a:solidFill>
                  <a:srgbClr val="002060"/>
                </a:solidFill>
              </a:rPr>
              <a:t>en diferentes centrales eléctricas en respuesta </a:t>
            </a:r>
            <a:r>
              <a:rPr lang="es-ES" sz="2800" b="1" dirty="0" smtClean="0">
                <a:solidFill>
                  <a:srgbClr val="002060"/>
                </a:solidFill>
              </a:rPr>
              <a:t>a </a:t>
            </a:r>
            <a:r>
              <a:rPr lang="es-ES" sz="2800" b="1" dirty="0">
                <a:solidFill>
                  <a:srgbClr val="002060"/>
                </a:solidFill>
              </a:rPr>
              <a:t>cambios en la </a:t>
            </a:r>
            <a:r>
              <a:rPr lang="es-ES" sz="2800" b="1" dirty="0" smtClean="0">
                <a:solidFill>
                  <a:srgbClr val="002060"/>
                </a:solidFill>
              </a:rPr>
              <a:t>carga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Puede </a:t>
            </a:r>
            <a:r>
              <a:rPr lang="es-ES" sz="2800" b="1" dirty="0">
                <a:solidFill>
                  <a:srgbClr val="002060"/>
                </a:solidFill>
              </a:rPr>
              <a:t>responder a cambios en la frecuencia del sistema: si la </a:t>
            </a:r>
            <a:r>
              <a:rPr lang="es-ES" sz="2800" b="1" dirty="0" smtClean="0">
                <a:solidFill>
                  <a:srgbClr val="002060"/>
                </a:solidFill>
              </a:rPr>
              <a:t>frecuencia </a:t>
            </a:r>
            <a:r>
              <a:rPr lang="es-ES" sz="2800" b="1" dirty="0">
                <a:solidFill>
                  <a:srgbClr val="002060"/>
                </a:solidFill>
              </a:rPr>
              <a:t>disminuye, indica a los generadores que </a:t>
            </a:r>
            <a:r>
              <a:rPr lang="es-ES" sz="2800" b="1" dirty="0" smtClean="0">
                <a:solidFill>
                  <a:srgbClr val="002060"/>
                </a:solidFill>
              </a:rPr>
              <a:t>suministren </a:t>
            </a:r>
            <a:r>
              <a:rPr lang="es-ES" sz="2800" b="1" dirty="0">
                <a:solidFill>
                  <a:srgbClr val="002060"/>
                </a:solidFill>
              </a:rPr>
              <a:t>más </a:t>
            </a:r>
            <a:r>
              <a:rPr lang="es-ES" sz="2800" b="1" dirty="0" smtClean="0">
                <a:solidFill>
                  <a:srgbClr val="002060"/>
                </a:solidFill>
              </a:rPr>
              <a:t>potencia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Puede </a:t>
            </a:r>
            <a:r>
              <a:rPr lang="es-ES" sz="2800" b="1" dirty="0">
                <a:solidFill>
                  <a:srgbClr val="002060"/>
                </a:solidFill>
              </a:rPr>
              <a:t>responder a objetivos de despacho económico </a:t>
            </a:r>
            <a:r>
              <a:rPr lang="es-ES" sz="2800" b="1" dirty="0" smtClean="0">
                <a:solidFill>
                  <a:srgbClr val="002060"/>
                </a:solidFill>
              </a:rPr>
              <a:t>para minimizar </a:t>
            </a:r>
            <a:r>
              <a:rPr lang="es-ES" sz="2800" b="1" dirty="0">
                <a:solidFill>
                  <a:srgbClr val="002060"/>
                </a:solidFill>
              </a:rPr>
              <a:t>los costos generales de generación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53441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Características de funcionamiento del </a:t>
            </a:r>
            <a:r>
              <a:rPr lang="es-ES" sz="3200" b="1" dirty="0" smtClean="0">
                <a:solidFill>
                  <a:srgbClr val="0070C0"/>
                </a:solidFill>
              </a:rPr>
              <a:t>generador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51384" y="867410"/>
            <a:ext cx="1079526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Estabilizador del sistema de </a:t>
            </a:r>
            <a:r>
              <a:rPr lang="es-ES" sz="2800" b="1" dirty="0" smtClean="0">
                <a:solidFill>
                  <a:srgbClr val="002060"/>
                </a:solidFill>
              </a:rPr>
              <a:t>potencia PSS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Un </a:t>
            </a:r>
            <a:r>
              <a:rPr lang="es-ES" sz="2800" b="1" dirty="0">
                <a:solidFill>
                  <a:srgbClr val="002060"/>
                </a:solidFill>
              </a:rPr>
              <a:t>sistema de control que funciona con el AVR </a:t>
            </a:r>
            <a:r>
              <a:rPr lang="es-ES" sz="2800" b="1" dirty="0" smtClean="0">
                <a:solidFill>
                  <a:srgbClr val="002060"/>
                </a:solidFill>
              </a:rPr>
              <a:t>y la Excitatriz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Supervisa </a:t>
            </a:r>
            <a:r>
              <a:rPr lang="es-ES" sz="2800" b="1" dirty="0">
                <a:solidFill>
                  <a:srgbClr val="002060"/>
                </a:solidFill>
              </a:rPr>
              <a:t>los voltajes de salida en busca de oscilaciones del sistema </a:t>
            </a:r>
            <a:r>
              <a:rPr lang="es-ES" sz="2800" b="1" dirty="0" smtClean="0">
                <a:solidFill>
                  <a:srgbClr val="002060"/>
                </a:solidFill>
              </a:rPr>
              <a:t>que puedan </a:t>
            </a:r>
            <a:r>
              <a:rPr lang="es-ES" sz="2800" b="1" dirty="0">
                <a:solidFill>
                  <a:srgbClr val="002060"/>
                </a:solidFill>
              </a:rPr>
              <a:t>afectar la </a:t>
            </a:r>
            <a:r>
              <a:rPr lang="es-ES" sz="2800" b="1" dirty="0" smtClean="0">
                <a:solidFill>
                  <a:srgbClr val="002060"/>
                </a:solidFill>
              </a:rPr>
              <a:t>estabilidad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Proporciona </a:t>
            </a:r>
            <a:r>
              <a:rPr lang="es-ES" sz="2800" b="1" dirty="0">
                <a:solidFill>
                  <a:srgbClr val="002060"/>
                </a:solidFill>
              </a:rPr>
              <a:t>una señal </a:t>
            </a:r>
            <a:r>
              <a:rPr lang="es-ES" sz="2800" b="1" dirty="0" smtClean="0">
                <a:solidFill>
                  <a:srgbClr val="002060"/>
                </a:solidFill>
              </a:rPr>
              <a:t>a la excitatriz </a:t>
            </a:r>
            <a:r>
              <a:rPr lang="es-ES" sz="2800" b="1" dirty="0">
                <a:solidFill>
                  <a:srgbClr val="002060"/>
                </a:solidFill>
              </a:rPr>
              <a:t>para contrarrestar </a:t>
            </a:r>
            <a:r>
              <a:rPr lang="es-ES" sz="2800" b="1" dirty="0" smtClean="0">
                <a:solidFill>
                  <a:srgbClr val="002060"/>
                </a:solidFill>
              </a:rPr>
              <a:t>las oscilaciones</a:t>
            </a:r>
          </a:p>
        </p:txBody>
      </p:sp>
    </p:spTree>
    <p:extLst>
      <p:ext uri="{BB962C8B-B14F-4D97-AF65-F5344CB8AC3E}">
        <p14:creationId xmlns:p14="http://schemas.microsoft.com/office/powerpoint/2010/main" val="21801849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Características de funcionamiento del </a:t>
            </a:r>
            <a:r>
              <a:rPr lang="es-ES" sz="3200" b="1" dirty="0" smtClean="0">
                <a:solidFill>
                  <a:srgbClr val="0070C0"/>
                </a:solidFill>
              </a:rPr>
              <a:t>generador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51384" y="867410"/>
            <a:ext cx="1079526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Sistema de control distribuido (DCS</a:t>
            </a:r>
            <a:r>
              <a:rPr lang="es-ES" sz="2800" b="1" dirty="0" smtClean="0">
                <a:solidFill>
                  <a:srgbClr val="002060"/>
                </a:solidFill>
              </a:rPr>
              <a:t>)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Un </a:t>
            </a:r>
            <a:r>
              <a:rPr lang="es-ES" sz="2800" b="1" dirty="0">
                <a:solidFill>
                  <a:srgbClr val="002060"/>
                </a:solidFill>
              </a:rPr>
              <a:t>sistema de control que se coordina con elementos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control en toda la estación </a:t>
            </a:r>
            <a:r>
              <a:rPr lang="es-ES" sz="2800" b="1" dirty="0" smtClean="0">
                <a:solidFill>
                  <a:srgbClr val="002060"/>
                </a:solidFill>
              </a:rPr>
              <a:t>generadora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operadores usan el DCS para monitorear y controlar </a:t>
            </a:r>
            <a:r>
              <a:rPr lang="es-ES" sz="2800" b="1" dirty="0" smtClean="0">
                <a:solidFill>
                  <a:srgbClr val="002060"/>
                </a:solidFill>
              </a:rPr>
              <a:t>varios procesos </a:t>
            </a:r>
            <a:r>
              <a:rPr lang="es-ES" sz="2800" b="1" dirty="0">
                <a:solidFill>
                  <a:srgbClr val="002060"/>
                </a:solidFill>
              </a:rPr>
              <a:t>en toda la planta, incluido el suministro de combustible, el </a:t>
            </a:r>
            <a:r>
              <a:rPr lang="es-ES" sz="2800" b="1" dirty="0" smtClean="0">
                <a:solidFill>
                  <a:srgbClr val="002060"/>
                </a:solidFill>
              </a:rPr>
              <a:t>funcionamiento </a:t>
            </a:r>
            <a:r>
              <a:rPr lang="es-ES" sz="2800" b="1" dirty="0">
                <a:solidFill>
                  <a:srgbClr val="002060"/>
                </a:solidFill>
              </a:rPr>
              <a:t>de la caldera, la presión de la turbina, la </a:t>
            </a:r>
            <a:r>
              <a:rPr lang="es-ES" sz="2800" b="1" dirty="0" smtClean="0">
                <a:solidFill>
                  <a:srgbClr val="002060"/>
                </a:solidFill>
              </a:rPr>
              <a:t>temperatura</a:t>
            </a:r>
            <a:r>
              <a:rPr lang="es-ES" sz="2800" b="1" dirty="0">
                <a:solidFill>
                  <a:srgbClr val="002060"/>
                </a:solidFill>
              </a:rPr>
              <a:t>, la salida del generador y los controles de </a:t>
            </a:r>
            <a:r>
              <a:rPr lang="es-ES" sz="2800" b="1" dirty="0" smtClean="0">
                <a:solidFill>
                  <a:srgbClr val="002060"/>
                </a:solidFill>
              </a:rPr>
              <a:t>contaminación del </a:t>
            </a:r>
            <a:r>
              <a:rPr lang="es-ES" sz="2800" b="1" dirty="0">
                <a:solidFill>
                  <a:srgbClr val="002060"/>
                </a:solidFill>
              </a:rPr>
              <a:t>escape.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807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Características de funcionamiento del </a:t>
            </a:r>
            <a:r>
              <a:rPr lang="es-ES" sz="3200" b="1" dirty="0" smtClean="0">
                <a:solidFill>
                  <a:srgbClr val="0070C0"/>
                </a:solidFill>
              </a:rPr>
              <a:t>generador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733246"/>
            <a:ext cx="10801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Control de Supervisión y Adquisición de Datos (SCADA</a:t>
            </a:r>
            <a:r>
              <a:rPr lang="es-ES" sz="2800" b="1" dirty="0" smtClean="0">
                <a:solidFill>
                  <a:srgbClr val="002060"/>
                </a:solidFill>
              </a:rPr>
              <a:t>)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entradas, salidas y controles de toda la planta se </a:t>
            </a:r>
            <a:r>
              <a:rPr lang="es-ES" sz="2800" b="1" dirty="0" smtClean="0">
                <a:solidFill>
                  <a:srgbClr val="002060"/>
                </a:solidFill>
              </a:rPr>
              <a:t>convierten </a:t>
            </a:r>
            <a:r>
              <a:rPr lang="es-ES" sz="2800" b="1" dirty="0">
                <a:solidFill>
                  <a:srgbClr val="002060"/>
                </a:solidFill>
              </a:rPr>
              <a:t>en señales analógicas o </a:t>
            </a:r>
            <a:r>
              <a:rPr lang="es-ES" sz="2800" b="1" dirty="0" smtClean="0">
                <a:solidFill>
                  <a:srgbClr val="002060"/>
                </a:solidFill>
              </a:rPr>
              <a:t>digitales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señales están conectadas a una unidad SCADA </a:t>
            </a:r>
            <a:r>
              <a:rPr lang="es-ES" sz="2800" b="1" dirty="0" smtClean="0">
                <a:solidFill>
                  <a:srgbClr val="002060"/>
                </a:solidFill>
              </a:rPr>
              <a:t>central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datos del SCADA se transmiten por teléfono, microondas </a:t>
            </a:r>
            <a:r>
              <a:rPr lang="es-ES" sz="2800" b="1" dirty="0" smtClean="0">
                <a:solidFill>
                  <a:srgbClr val="002060"/>
                </a:solidFill>
              </a:rPr>
              <a:t>o </a:t>
            </a:r>
            <a:r>
              <a:rPr lang="es-ES" sz="2800" b="1" dirty="0">
                <a:solidFill>
                  <a:srgbClr val="002060"/>
                </a:solidFill>
              </a:rPr>
              <a:t>equipo de comunicaciones de fibra óptica a un centro de </a:t>
            </a:r>
            <a:r>
              <a:rPr lang="es-ES" sz="2800" b="1" dirty="0" smtClean="0">
                <a:solidFill>
                  <a:srgbClr val="002060"/>
                </a:solidFill>
              </a:rPr>
              <a:t>control </a:t>
            </a:r>
            <a:r>
              <a:rPr lang="es-ES" sz="2800" b="1" dirty="0">
                <a:solidFill>
                  <a:srgbClr val="002060"/>
                </a:solidFill>
              </a:rPr>
              <a:t>u operaciones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operadores del sistema pueden monitorear, analizar datos y enviar </a:t>
            </a:r>
            <a:r>
              <a:rPr lang="es-ES" sz="2800" b="1" dirty="0" smtClean="0">
                <a:solidFill>
                  <a:srgbClr val="002060"/>
                </a:solidFill>
              </a:rPr>
              <a:t>señales </a:t>
            </a:r>
            <a:r>
              <a:rPr lang="es-ES" sz="2800" b="1" dirty="0">
                <a:solidFill>
                  <a:srgbClr val="002060"/>
                </a:solidFill>
              </a:rPr>
              <a:t>de control a la planta o subestación a través del sistema SCADA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174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y Conversión de Energía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El eje del generador está conectado y girado por </a:t>
            </a:r>
            <a:r>
              <a:rPr lang="es-ES" sz="2800" b="1" dirty="0" smtClean="0">
                <a:solidFill>
                  <a:srgbClr val="002060"/>
                </a:solidFill>
              </a:rPr>
              <a:t>la Fuerza </a:t>
            </a:r>
            <a:r>
              <a:rPr lang="es-ES" sz="2800" b="1" dirty="0">
                <a:solidFill>
                  <a:srgbClr val="002060"/>
                </a:solidFill>
              </a:rPr>
              <a:t>motriz -generalmente </a:t>
            </a:r>
            <a:r>
              <a:rPr lang="es-ES" sz="2800" b="1" dirty="0" smtClean="0">
                <a:solidFill>
                  <a:srgbClr val="002060"/>
                </a:solidFill>
              </a:rPr>
              <a:t>una Turbina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algn="just"/>
            <a:r>
              <a:rPr lang="es-ES" sz="2800" b="1" dirty="0">
                <a:solidFill>
                  <a:srgbClr val="002060"/>
                </a:solidFill>
              </a:rPr>
              <a:t>• Principales Tipos de Turbinas utilizadas en Generación </a:t>
            </a:r>
            <a:endParaRPr lang="es-ES" sz="2800" b="1" dirty="0" smtClean="0">
              <a:solidFill>
                <a:srgbClr val="002060"/>
              </a:solidFill>
            </a:endParaRP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lvl="2" algn="just"/>
            <a:r>
              <a:rPr lang="es-ES" sz="2800" b="1" dirty="0">
                <a:solidFill>
                  <a:srgbClr val="002060"/>
                </a:solidFill>
              </a:rPr>
              <a:t>– Turbina de vapor</a:t>
            </a:r>
          </a:p>
          <a:p>
            <a:pPr lvl="2" algn="just"/>
            <a:r>
              <a:rPr lang="es-ES" sz="2800" b="1" dirty="0">
                <a:solidFill>
                  <a:srgbClr val="002060"/>
                </a:solidFill>
              </a:rPr>
              <a:t>– Turbina de Combustión </a:t>
            </a:r>
          </a:p>
          <a:p>
            <a:pPr lvl="2" algn="just"/>
            <a:r>
              <a:rPr lang="es-ES" sz="2800" b="1" dirty="0">
                <a:solidFill>
                  <a:srgbClr val="002060"/>
                </a:solidFill>
              </a:rPr>
              <a:t>– turbina de agua </a:t>
            </a:r>
          </a:p>
          <a:p>
            <a:pPr lvl="2" algn="just"/>
            <a:r>
              <a:rPr lang="es-ES" sz="2800" b="1" dirty="0">
                <a:solidFill>
                  <a:srgbClr val="002060"/>
                </a:solidFill>
              </a:rPr>
              <a:t>– Turbina eólica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410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y Conversión de Energía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Una </a:t>
            </a:r>
            <a:r>
              <a:rPr lang="es-ES" sz="2800" b="1" dirty="0">
                <a:solidFill>
                  <a:srgbClr val="002060"/>
                </a:solidFill>
              </a:rPr>
              <a:t>turbina convierte la fuerza motriz de alta </a:t>
            </a:r>
            <a:r>
              <a:rPr lang="es-ES" sz="2800" b="1" dirty="0" smtClean="0">
                <a:solidFill>
                  <a:srgbClr val="002060"/>
                </a:solidFill>
              </a:rPr>
              <a:t>presión </a:t>
            </a:r>
            <a:r>
              <a:rPr lang="es-ES" sz="2800" b="1" dirty="0">
                <a:solidFill>
                  <a:srgbClr val="002060"/>
                </a:solidFill>
              </a:rPr>
              <a:t>en energía mecánica que convierte </a:t>
            </a:r>
            <a:r>
              <a:rPr lang="es-ES" sz="2800" b="1" dirty="0" smtClean="0">
                <a:solidFill>
                  <a:srgbClr val="002060"/>
                </a:solidFill>
              </a:rPr>
              <a:t>el rotor </a:t>
            </a:r>
            <a:r>
              <a:rPr lang="es-ES" sz="2800" b="1" dirty="0">
                <a:solidFill>
                  <a:srgbClr val="002060"/>
                </a:solidFill>
              </a:rPr>
              <a:t>del </a:t>
            </a:r>
            <a:r>
              <a:rPr lang="es-ES" sz="2800" b="1" dirty="0" smtClean="0">
                <a:solidFill>
                  <a:srgbClr val="002060"/>
                </a:solidFill>
              </a:rPr>
              <a:t>generador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eficiencia de la turbina es una función de la </a:t>
            </a:r>
            <a:r>
              <a:rPr lang="es-ES" sz="2800" b="1" dirty="0" smtClean="0">
                <a:solidFill>
                  <a:srgbClr val="002060"/>
                </a:solidFill>
              </a:rPr>
              <a:t>diferencia </a:t>
            </a:r>
            <a:r>
              <a:rPr lang="es-ES" sz="2800" b="1" dirty="0">
                <a:solidFill>
                  <a:srgbClr val="002060"/>
                </a:solidFill>
              </a:rPr>
              <a:t>entre </a:t>
            </a:r>
            <a:r>
              <a:rPr lang="es-ES" sz="2800" b="1" i="1" u="sng" dirty="0" smtClean="0">
                <a:solidFill>
                  <a:srgbClr val="002060"/>
                </a:solidFill>
              </a:rPr>
              <a:t>la alta presión</a:t>
            </a:r>
            <a:r>
              <a:rPr lang="es-ES" sz="2800" b="1" dirty="0" smtClean="0">
                <a:solidFill>
                  <a:srgbClr val="002060"/>
                </a:solidFill>
              </a:rPr>
              <a:t> entrante </a:t>
            </a:r>
            <a:r>
              <a:rPr lang="es-ES" sz="2800" b="1" dirty="0">
                <a:solidFill>
                  <a:srgbClr val="002060"/>
                </a:solidFill>
              </a:rPr>
              <a:t>y </a:t>
            </a: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i="1" u="sng" dirty="0" smtClean="0">
                <a:solidFill>
                  <a:srgbClr val="002060"/>
                </a:solidFill>
              </a:rPr>
              <a:t>baja presión </a:t>
            </a:r>
            <a:r>
              <a:rPr lang="es-ES" sz="2800" b="1" dirty="0" smtClean="0">
                <a:solidFill>
                  <a:srgbClr val="002060"/>
                </a:solidFill>
              </a:rPr>
              <a:t>saliente. </a:t>
            </a:r>
            <a:r>
              <a:rPr lang="es-ES" sz="2800" b="1" dirty="0">
                <a:solidFill>
                  <a:srgbClr val="002060"/>
                </a:solidFill>
              </a:rPr>
              <a:t>(y un montón de otros </a:t>
            </a:r>
            <a:r>
              <a:rPr lang="es-ES" sz="2800" b="1" dirty="0" smtClean="0">
                <a:solidFill>
                  <a:srgbClr val="002060"/>
                </a:solidFill>
              </a:rPr>
              <a:t>factores)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velocidad de la turbina se controla mediante el equilibrio entre la </a:t>
            </a:r>
            <a:r>
              <a:rPr lang="es-ES" sz="2800" b="1" dirty="0" smtClean="0">
                <a:solidFill>
                  <a:srgbClr val="002060"/>
                </a:solidFill>
              </a:rPr>
              <a:t>energía </a:t>
            </a:r>
            <a:r>
              <a:rPr lang="es-ES" sz="2800" b="1" dirty="0">
                <a:solidFill>
                  <a:srgbClr val="002060"/>
                </a:solidFill>
              </a:rPr>
              <a:t>mecánica que entra y los </a:t>
            </a:r>
            <a:r>
              <a:rPr lang="es-ES" sz="2800" b="1" dirty="0" smtClean="0">
                <a:solidFill>
                  <a:srgbClr val="002060"/>
                </a:solidFill>
              </a:rPr>
              <a:t>W </a:t>
            </a:r>
            <a:r>
              <a:rPr lang="es-ES" sz="2800" b="1" dirty="0">
                <a:solidFill>
                  <a:srgbClr val="002060"/>
                </a:solidFill>
              </a:rPr>
              <a:t>que salen.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27138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Tipos de Turbinas - Vapor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i="1" dirty="0" smtClean="0">
                <a:solidFill>
                  <a:srgbClr val="002060"/>
                </a:solidFill>
              </a:rPr>
              <a:t>Turbinas </a:t>
            </a:r>
            <a:r>
              <a:rPr lang="es-ES" sz="2800" b="1" i="1" dirty="0">
                <a:solidFill>
                  <a:srgbClr val="002060"/>
                </a:solidFill>
              </a:rPr>
              <a:t>de </a:t>
            </a:r>
            <a:r>
              <a:rPr lang="es-ES" sz="2800" b="1" i="1" dirty="0" smtClean="0">
                <a:solidFill>
                  <a:srgbClr val="002060"/>
                </a:solidFill>
              </a:rPr>
              <a:t>vapor </a:t>
            </a:r>
            <a:r>
              <a:rPr lang="es-ES" sz="2800" b="1" dirty="0" smtClean="0">
                <a:solidFill>
                  <a:srgbClr val="002060"/>
                </a:solidFill>
              </a:rPr>
              <a:t>— El </a:t>
            </a:r>
            <a:r>
              <a:rPr lang="es-ES" sz="2800" b="1" dirty="0">
                <a:solidFill>
                  <a:srgbClr val="002060"/>
                </a:solidFill>
              </a:rPr>
              <a:t>vapor, producido por la </a:t>
            </a:r>
            <a:r>
              <a:rPr lang="es-ES" sz="2800" b="1" dirty="0" smtClean="0">
                <a:solidFill>
                  <a:srgbClr val="002060"/>
                </a:solidFill>
              </a:rPr>
              <a:t>combustión </a:t>
            </a:r>
            <a:r>
              <a:rPr lang="es-ES" sz="2800" b="1" dirty="0">
                <a:solidFill>
                  <a:srgbClr val="002060"/>
                </a:solidFill>
              </a:rPr>
              <a:t>(carbón, petróleo, gas, residuos), la energía </a:t>
            </a:r>
            <a:r>
              <a:rPr lang="es-ES" sz="2800" b="1" dirty="0" smtClean="0">
                <a:solidFill>
                  <a:srgbClr val="002060"/>
                </a:solidFill>
              </a:rPr>
              <a:t>nuclear</a:t>
            </a:r>
            <a:r>
              <a:rPr lang="es-ES" sz="2800" b="1" dirty="0">
                <a:solidFill>
                  <a:srgbClr val="002060"/>
                </a:solidFill>
              </a:rPr>
              <a:t>, solar o </a:t>
            </a:r>
            <a:r>
              <a:rPr lang="es-ES" sz="2800" b="1" dirty="0" smtClean="0">
                <a:solidFill>
                  <a:srgbClr val="002060"/>
                </a:solidFill>
              </a:rPr>
              <a:t>geotérmica, </a:t>
            </a:r>
            <a:r>
              <a:rPr lang="es-ES" sz="2800" b="1" dirty="0">
                <a:solidFill>
                  <a:srgbClr val="002060"/>
                </a:solidFill>
              </a:rPr>
              <a:t>impulsa la </a:t>
            </a:r>
            <a:r>
              <a:rPr lang="es-ES" sz="2800" b="1" dirty="0" smtClean="0">
                <a:solidFill>
                  <a:srgbClr val="002060"/>
                </a:solidFill>
              </a:rPr>
              <a:t>turbina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>
                <a:solidFill>
                  <a:srgbClr val="002060"/>
                </a:solidFill>
              </a:rPr>
              <a:t>Las plantas </a:t>
            </a:r>
            <a:r>
              <a:rPr lang="es-ES" sz="2800" b="1" dirty="0">
                <a:solidFill>
                  <a:srgbClr val="002060"/>
                </a:solidFill>
              </a:rPr>
              <a:t>de </a:t>
            </a:r>
            <a:r>
              <a:rPr lang="es-ES" sz="2800" b="1" dirty="0" smtClean="0">
                <a:solidFill>
                  <a:srgbClr val="002060"/>
                </a:solidFill>
              </a:rPr>
              <a:t>térmicas usan </a:t>
            </a:r>
            <a:r>
              <a:rPr lang="es-ES" sz="2800" b="1" i="1" u="sng" dirty="0" smtClean="0">
                <a:solidFill>
                  <a:srgbClr val="002060"/>
                </a:solidFill>
              </a:rPr>
              <a:t>múltiples turbinas </a:t>
            </a:r>
            <a:r>
              <a:rPr lang="es-ES" sz="2800" b="1" dirty="0" smtClean="0">
                <a:solidFill>
                  <a:srgbClr val="002060"/>
                </a:solidFill>
              </a:rPr>
              <a:t>con presiones </a:t>
            </a:r>
            <a:r>
              <a:rPr lang="es-ES" sz="2800" b="1" dirty="0">
                <a:solidFill>
                  <a:srgbClr val="002060"/>
                </a:solidFill>
              </a:rPr>
              <a:t>y temperaturas de entrada y salida </a:t>
            </a:r>
            <a:r>
              <a:rPr lang="es-ES" sz="2800" b="1" dirty="0" smtClean="0">
                <a:solidFill>
                  <a:srgbClr val="002060"/>
                </a:solidFill>
              </a:rPr>
              <a:t>variables </a:t>
            </a:r>
            <a:r>
              <a:rPr lang="es-ES" sz="2800" b="1" dirty="0">
                <a:solidFill>
                  <a:srgbClr val="002060"/>
                </a:solidFill>
              </a:rPr>
              <a:t>para maximizar el uso de energía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984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Generación Térmica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Caldera de </a:t>
            </a:r>
            <a:r>
              <a:rPr lang="es-ES" sz="2800" b="1" dirty="0" smtClean="0">
                <a:solidFill>
                  <a:srgbClr val="002060"/>
                </a:solidFill>
              </a:rPr>
              <a:t>vapor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002060"/>
                </a:solidFill>
              </a:rPr>
              <a:t>Carbón, gas, petróleo, nuclear, biomasa, biogás, </a:t>
            </a:r>
            <a:r>
              <a:rPr lang="es-ES" sz="2800" b="1" dirty="0" smtClean="0">
                <a:solidFill>
                  <a:srgbClr val="002060"/>
                </a:solidFill>
              </a:rPr>
              <a:t>calor residual</a:t>
            </a:r>
            <a:r>
              <a:rPr lang="es-ES" sz="2800" b="1" dirty="0">
                <a:solidFill>
                  <a:srgbClr val="002060"/>
                </a:solidFill>
              </a:rPr>
              <a:t>, geotermia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3075930"/>
            <a:ext cx="7920880" cy="323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434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Tipos de turbinas: vapor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Se puede usar una combinación de turbinas </a:t>
            </a:r>
            <a:r>
              <a:rPr lang="es-ES" sz="2800" b="1" dirty="0" smtClean="0">
                <a:solidFill>
                  <a:srgbClr val="002060"/>
                </a:solidFill>
              </a:rPr>
              <a:t>de alta</a:t>
            </a:r>
            <a:r>
              <a:rPr lang="es-ES" sz="2800" b="1" dirty="0">
                <a:solidFill>
                  <a:srgbClr val="002060"/>
                </a:solidFill>
              </a:rPr>
              <a:t>, media y baja presión para </a:t>
            </a:r>
            <a:r>
              <a:rPr lang="es-ES" sz="2800" b="1" dirty="0" smtClean="0">
                <a:solidFill>
                  <a:srgbClr val="002060"/>
                </a:solidFill>
              </a:rPr>
              <a:t>aprovechar </a:t>
            </a:r>
            <a:r>
              <a:rPr lang="es-ES" sz="2800" b="1" dirty="0">
                <a:solidFill>
                  <a:srgbClr val="002060"/>
                </a:solidFill>
              </a:rPr>
              <a:t>la mayor </a:t>
            </a:r>
            <a:r>
              <a:rPr lang="es-ES" sz="2800" b="1" dirty="0" smtClean="0">
                <a:solidFill>
                  <a:srgbClr val="002060"/>
                </a:solidFill>
              </a:rPr>
              <a:t>cantidad </a:t>
            </a:r>
            <a:r>
              <a:rPr lang="es-ES" sz="2800" b="1" dirty="0">
                <a:solidFill>
                  <a:srgbClr val="002060"/>
                </a:solidFill>
              </a:rPr>
              <a:t>de energía posible del vapor.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2564904"/>
            <a:ext cx="7920880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6481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95" y="548680"/>
            <a:ext cx="5400601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4204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Tipos de turbinas -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Turbinas de </a:t>
            </a:r>
            <a:r>
              <a:rPr lang="es-ES" sz="2800" b="1" dirty="0" smtClean="0">
                <a:solidFill>
                  <a:srgbClr val="002060"/>
                </a:solidFill>
              </a:rPr>
              <a:t>Combustión - Una </a:t>
            </a:r>
            <a:r>
              <a:rPr lang="es-ES" sz="2800" b="1" dirty="0">
                <a:solidFill>
                  <a:srgbClr val="002060"/>
                </a:solidFill>
              </a:rPr>
              <a:t>mezcla de aire comprimido y </a:t>
            </a:r>
            <a:r>
              <a:rPr lang="es-ES" sz="2800" b="1" dirty="0" smtClean="0">
                <a:solidFill>
                  <a:srgbClr val="002060"/>
                </a:solidFill>
              </a:rPr>
              <a:t>combustible </a:t>
            </a:r>
            <a:r>
              <a:rPr lang="es-ES" sz="2800" b="1" dirty="0">
                <a:solidFill>
                  <a:srgbClr val="002060"/>
                </a:solidFill>
              </a:rPr>
              <a:t>se enciende y se expande a través de la turbina.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632" y="2924944"/>
            <a:ext cx="640871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216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Tipos de turbinas -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i="1" dirty="0">
                <a:solidFill>
                  <a:srgbClr val="C00000"/>
                </a:solidFill>
              </a:rPr>
              <a:t>Turbinas de </a:t>
            </a:r>
            <a:r>
              <a:rPr lang="es-ES" sz="2800" b="1" i="1" dirty="0" smtClean="0">
                <a:solidFill>
                  <a:srgbClr val="C00000"/>
                </a:solidFill>
              </a:rPr>
              <a:t>Combustión </a:t>
            </a:r>
            <a:r>
              <a:rPr lang="es-ES" sz="2800" b="1" dirty="0" smtClean="0">
                <a:solidFill>
                  <a:srgbClr val="002060"/>
                </a:solidFill>
              </a:rPr>
              <a:t>– se </a:t>
            </a:r>
            <a:r>
              <a:rPr lang="es-ES" sz="2800" b="1" dirty="0">
                <a:solidFill>
                  <a:srgbClr val="002060"/>
                </a:solidFill>
              </a:rPr>
              <a:t>ven </a:t>
            </a:r>
            <a:r>
              <a:rPr lang="es-ES" sz="2800" b="1" dirty="0" smtClean="0">
                <a:solidFill>
                  <a:srgbClr val="002060"/>
                </a:solidFill>
              </a:rPr>
              <a:t>afectadas </a:t>
            </a:r>
            <a:r>
              <a:rPr lang="es-ES" sz="2800" b="1" dirty="0">
                <a:solidFill>
                  <a:srgbClr val="002060"/>
                </a:solidFill>
              </a:rPr>
              <a:t>por la temperatura y </a:t>
            </a: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presión del aire de entrada. El enfriamiento de etapa intermedia </a:t>
            </a:r>
            <a:r>
              <a:rPr lang="es-ES" sz="2800" b="1" dirty="0" smtClean="0">
                <a:solidFill>
                  <a:srgbClr val="002060"/>
                </a:solidFill>
              </a:rPr>
              <a:t>del </a:t>
            </a:r>
            <a:r>
              <a:rPr lang="es-ES" sz="2800" b="1" dirty="0">
                <a:solidFill>
                  <a:srgbClr val="002060"/>
                </a:solidFill>
              </a:rPr>
              <a:t>aire comprimido y la inyección de vapor se pueden usar para </a:t>
            </a:r>
            <a:r>
              <a:rPr lang="es-ES" sz="2800" b="1" dirty="0" smtClean="0">
                <a:solidFill>
                  <a:srgbClr val="002060"/>
                </a:solidFill>
              </a:rPr>
              <a:t>optimizar </a:t>
            </a:r>
            <a:r>
              <a:rPr lang="es-ES" sz="2800" b="1" dirty="0">
                <a:solidFill>
                  <a:srgbClr val="002060"/>
                </a:solidFill>
              </a:rPr>
              <a:t>la salida.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2" y="2868618"/>
            <a:ext cx="7344815" cy="308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9115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Tipos de </a:t>
            </a:r>
            <a:r>
              <a:rPr lang="es-ES" sz="3200" b="1" dirty="0" smtClean="0">
                <a:solidFill>
                  <a:srgbClr val="0070C0"/>
                </a:solidFill>
              </a:rPr>
              <a:t>turbinas - hidroeléctrica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64087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i="1" dirty="0" smtClean="0">
                <a:solidFill>
                  <a:srgbClr val="C00000"/>
                </a:solidFill>
              </a:rPr>
              <a:t>Turbinas </a:t>
            </a:r>
            <a:r>
              <a:rPr lang="es-ES" sz="2800" b="1" i="1" dirty="0">
                <a:solidFill>
                  <a:srgbClr val="C00000"/>
                </a:solidFill>
              </a:rPr>
              <a:t>Hidroeléctricas</a:t>
            </a:r>
            <a:r>
              <a:rPr lang="es-ES" sz="2800" b="1" i="1" dirty="0">
                <a:solidFill>
                  <a:schemeClr val="tx2"/>
                </a:solidFill>
              </a:rPr>
              <a:t>— </a:t>
            </a:r>
            <a:r>
              <a:rPr lang="es-ES" sz="2800" b="1" dirty="0">
                <a:solidFill>
                  <a:schemeClr val="tx2"/>
                </a:solidFill>
              </a:rPr>
              <a:t>El agua que </a:t>
            </a:r>
            <a:r>
              <a:rPr lang="es-ES" sz="2800" b="1" dirty="0" smtClean="0">
                <a:solidFill>
                  <a:schemeClr val="tx2"/>
                </a:solidFill>
              </a:rPr>
              <a:t>circula </a:t>
            </a:r>
            <a:r>
              <a:rPr lang="es-ES" sz="2800" b="1" dirty="0">
                <a:solidFill>
                  <a:schemeClr val="tx2"/>
                </a:solidFill>
              </a:rPr>
              <a:t>de las </a:t>
            </a:r>
            <a:r>
              <a:rPr lang="es-ES" sz="2800" b="1" dirty="0" smtClean="0">
                <a:solidFill>
                  <a:schemeClr val="tx2"/>
                </a:solidFill>
              </a:rPr>
              <a:t>elevaciones </a:t>
            </a:r>
            <a:r>
              <a:rPr lang="es-ES" sz="2800" b="1" dirty="0">
                <a:solidFill>
                  <a:schemeClr val="tx2"/>
                </a:solidFill>
              </a:rPr>
              <a:t>más altas a las más bajas impulsa la </a:t>
            </a:r>
            <a:r>
              <a:rPr lang="es-ES" sz="2800" b="1" dirty="0" smtClean="0">
                <a:solidFill>
                  <a:schemeClr val="tx2"/>
                </a:solidFill>
              </a:rPr>
              <a:t>turbina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salida depende de la presión y el volumen... y las </a:t>
            </a:r>
            <a:r>
              <a:rPr lang="es-ES" sz="2800" b="1" dirty="0" smtClean="0">
                <a:solidFill>
                  <a:schemeClr val="tx2"/>
                </a:solidFill>
              </a:rPr>
              <a:t>restricciones </a:t>
            </a:r>
            <a:r>
              <a:rPr lang="es-ES" sz="2800" b="1" dirty="0">
                <a:solidFill>
                  <a:schemeClr val="tx2"/>
                </a:solidFill>
              </a:rPr>
              <a:t>de flujo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112" y="1484784"/>
            <a:ext cx="4638675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8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Tipos de turbinas </a:t>
            </a:r>
            <a:r>
              <a:rPr lang="es-ES" sz="3200" b="1" dirty="0" smtClean="0">
                <a:solidFill>
                  <a:srgbClr val="0070C0"/>
                </a:solidFill>
              </a:rPr>
              <a:t>– De Viento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i="1" dirty="0" smtClean="0">
                <a:solidFill>
                  <a:schemeClr val="tx2"/>
                </a:solidFill>
              </a:rPr>
              <a:t>Los </a:t>
            </a:r>
            <a:r>
              <a:rPr lang="es-ES" sz="2800" b="1" i="1" dirty="0">
                <a:solidFill>
                  <a:schemeClr val="tx2"/>
                </a:solidFill>
              </a:rPr>
              <a:t>aerogeneradores modernos están </a:t>
            </a:r>
            <a:r>
              <a:rPr lang="es-ES" sz="2800" b="1" i="1" dirty="0" smtClean="0">
                <a:solidFill>
                  <a:schemeClr val="tx2"/>
                </a:solidFill>
              </a:rPr>
              <a:t>diseñados </a:t>
            </a:r>
            <a:r>
              <a:rPr lang="es-ES" sz="2800" b="1" i="1" dirty="0">
                <a:solidFill>
                  <a:schemeClr val="tx2"/>
                </a:solidFill>
              </a:rPr>
              <a:t>para maximizar la producción de energía.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2085974"/>
            <a:ext cx="6480720" cy="429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3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Motores de combustión interna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sz="2800" b="1" i="1" dirty="0" smtClean="0">
                <a:solidFill>
                  <a:schemeClr val="tx2"/>
                </a:solidFill>
              </a:rPr>
              <a:t>, accionados por pistones o Motores </a:t>
            </a:r>
            <a:r>
              <a:rPr lang="es-ES" sz="2800" b="1" i="1" dirty="0">
                <a:solidFill>
                  <a:schemeClr val="tx2"/>
                </a:solidFill>
              </a:rPr>
              <a:t>alternativos de </a:t>
            </a:r>
            <a:r>
              <a:rPr lang="es-ES" sz="2800" b="1" i="1" dirty="0" smtClean="0">
                <a:solidFill>
                  <a:schemeClr val="tx2"/>
                </a:solidFill>
              </a:rPr>
              <a:t>combustión interna, también </a:t>
            </a:r>
            <a:r>
              <a:rPr lang="es-ES" sz="2800" b="1" i="1" dirty="0">
                <a:solidFill>
                  <a:schemeClr val="tx2"/>
                </a:solidFill>
              </a:rPr>
              <a:t>se utilizan para alimentar </a:t>
            </a:r>
            <a:r>
              <a:rPr lang="es-ES" sz="2800" b="1" i="1" dirty="0" smtClean="0">
                <a:solidFill>
                  <a:schemeClr val="tx2"/>
                </a:solidFill>
              </a:rPr>
              <a:t>generadores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" sz="2800" b="1" i="1" dirty="0">
              <a:solidFill>
                <a:schemeClr val="tx2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sz="2800" b="1" i="1" dirty="0" smtClean="0">
                <a:solidFill>
                  <a:schemeClr val="tx2"/>
                </a:solidFill>
              </a:rPr>
              <a:t>La </a:t>
            </a:r>
            <a:r>
              <a:rPr lang="es-ES" sz="2800" b="1" i="1" dirty="0">
                <a:solidFill>
                  <a:schemeClr val="tx2"/>
                </a:solidFill>
              </a:rPr>
              <a:t>mayoría de los grandes motores de combustión interna utilizados </a:t>
            </a:r>
            <a:r>
              <a:rPr lang="es-ES" sz="2800" b="1" i="1" dirty="0" smtClean="0">
                <a:solidFill>
                  <a:schemeClr val="tx2"/>
                </a:solidFill>
              </a:rPr>
              <a:t>para </a:t>
            </a:r>
            <a:r>
              <a:rPr lang="es-ES" sz="2800" b="1" i="1" dirty="0">
                <a:solidFill>
                  <a:schemeClr val="tx2"/>
                </a:solidFill>
              </a:rPr>
              <a:t>generación utilizan combustible diésel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704" y="3324307"/>
            <a:ext cx="5095875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5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548680"/>
            <a:ext cx="792088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8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548680"/>
            <a:ext cx="727280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91700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548680"/>
            <a:ext cx="792088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9138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548680"/>
            <a:ext cx="7992888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7438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548680"/>
            <a:ext cx="7920880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9668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548680"/>
            <a:ext cx="7776864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1294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855640" y="2924944"/>
            <a:ext cx="65622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dirty="0">
                <a:solidFill>
                  <a:schemeClr val="tx2"/>
                </a:solidFill>
              </a:rPr>
              <a:t>Conversión de energía</a:t>
            </a:r>
          </a:p>
        </p:txBody>
      </p:sp>
    </p:spTree>
    <p:extLst>
      <p:ext uri="{BB962C8B-B14F-4D97-AF65-F5344CB8AC3E}">
        <p14:creationId xmlns:p14="http://schemas.microsoft.com/office/powerpoint/2010/main" val="365029303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Turbinas </a:t>
            </a:r>
            <a:r>
              <a:rPr lang="es-ES" sz="3200" b="1" dirty="0">
                <a:solidFill>
                  <a:srgbClr val="0070C0"/>
                </a:solidFill>
              </a:rPr>
              <a:t>y Conversión de Energía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chemeClr val="tx2"/>
                </a:solidFill>
              </a:rPr>
              <a:t>Otros métodos de conversión de energía sin </a:t>
            </a:r>
            <a:r>
              <a:rPr lang="es-ES" sz="2800" b="1" dirty="0" smtClean="0">
                <a:solidFill>
                  <a:schemeClr val="tx2"/>
                </a:solidFill>
              </a:rPr>
              <a:t>rotación </a:t>
            </a:r>
            <a:r>
              <a:rPr lang="es-ES" sz="2800" b="1" dirty="0">
                <a:solidFill>
                  <a:schemeClr val="tx2"/>
                </a:solidFill>
              </a:rPr>
              <a:t>incluyen</a:t>
            </a:r>
            <a:r>
              <a:rPr lang="es-ES" sz="2800" b="1" dirty="0" smtClean="0">
                <a:solidFill>
                  <a:schemeClr val="tx2"/>
                </a:solidFill>
              </a:rPr>
              <a:t>: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i="1" u="sng" dirty="0" smtClean="0">
                <a:solidFill>
                  <a:schemeClr val="tx2"/>
                </a:solidFill>
              </a:rPr>
              <a:t>Fotovoltaica</a:t>
            </a:r>
            <a:r>
              <a:rPr lang="es-ES" sz="2800" b="1" dirty="0" smtClean="0">
                <a:solidFill>
                  <a:schemeClr val="tx2"/>
                </a:solidFill>
              </a:rPr>
              <a:t> – los </a:t>
            </a:r>
            <a:r>
              <a:rPr lang="es-ES" sz="2800" b="1" dirty="0">
                <a:solidFill>
                  <a:schemeClr val="tx2"/>
                </a:solidFill>
              </a:rPr>
              <a:t>fotones del sol golpean el </a:t>
            </a:r>
            <a:r>
              <a:rPr lang="es-ES" sz="2800" b="1" dirty="0" smtClean="0">
                <a:solidFill>
                  <a:schemeClr val="tx2"/>
                </a:solidFill>
              </a:rPr>
              <a:t>panel </a:t>
            </a:r>
            <a:r>
              <a:rPr lang="es-ES" sz="2800" b="1" dirty="0">
                <a:solidFill>
                  <a:schemeClr val="tx2"/>
                </a:solidFill>
              </a:rPr>
              <a:t>solar y liberan electrones de los átomos. </a:t>
            </a:r>
            <a:endParaRPr lang="es-ES" sz="2800" b="1" dirty="0" smtClean="0">
              <a:solidFill>
                <a:schemeClr val="tx2"/>
              </a:solidFill>
            </a:endParaRP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algn="just"/>
            <a:r>
              <a:rPr lang="es-ES" sz="2800" b="1" dirty="0" smtClean="0">
                <a:solidFill>
                  <a:schemeClr val="tx2"/>
                </a:solidFill>
              </a:rPr>
              <a:t>Los </a:t>
            </a:r>
            <a:r>
              <a:rPr lang="es-ES" sz="2800" b="1" dirty="0">
                <a:solidFill>
                  <a:schemeClr val="tx2"/>
                </a:solidFill>
              </a:rPr>
              <a:t>electrones liberados </a:t>
            </a:r>
            <a:r>
              <a:rPr lang="es-ES" sz="2800" b="1" dirty="0" smtClean="0">
                <a:solidFill>
                  <a:schemeClr val="tx2"/>
                </a:solidFill>
              </a:rPr>
              <a:t>circulan </a:t>
            </a:r>
            <a:r>
              <a:rPr lang="es-ES" sz="2800" b="1" dirty="0">
                <a:solidFill>
                  <a:schemeClr val="tx2"/>
                </a:solidFill>
              </a:rPr>
              <a:t>en el circuito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i="1" u="sng" dirty="0" smtClean="0">
                <a:solidFill>
                  <a:schemeClr val="tx2"/>
                </a:solidFill>
              </a:rPr>
              <a:t>Baterías</a:t>
            </a:r>
            <a:r>
              <a:rPr lang="es-ES" sz="2800" b="1" dirty="0" smtClean="0">
                <a:solidFill>
                  <a:schemeClr val="tx2"/>
                </a:solidFill>
              </a:rPr>
              <a:t> – la </a:t>
            </a:r>
            <a:r>
              <a:rPr lang="es-ES" sz="2800" b="1" dirty="0">
                <a:solidFill>
                  <a:schemeClr val="tx2"/>
                </a:solidFill>
              </a:rPr>
              <a:t>energía química almacenada en la batería se </a:t>
            </a:r>
            <a:r>
              <a:rPr lang="es-ES" sz="2800" b="1" dirty="0" smtClean="0">
                <a:solidFill>
                  <a:schemeClr val="tx2"/>
                </a:solidFill>
              </a:rPr>
              <a:t>convierte </a:t>
            </a:r>
            <a:r>
              <a:rPr lang="es-ES" sz="2800" b="1" dirty="0">
                <a:solidFill>
                  <a:schemeClr val="tx2"/>
                </a:solidFill>
              </a:rPr>
              <a:t>en electricidad a medida que los electrones </a:t>
            </a:r>
            <a:r>
              <a:rPr lang="es-ES" sz="2800" b="1" dirty="0" smtClean="0">
                <a:solidFill>
                  <a:schemeClr val="tx2"/>
                </a:solidFill>
              </a:rPr>
              <a:t>circulan </a:t>
            </a:r>
            <a:r>
              <a:rPr lang="es-ES" sz="2800" b="1" dirty="0">
                <a:solidFill>
                  <a:schemeClr val="tx2"/>
                </a:solidFill>
              </a:rPr>
              <a:t>de un terminal al otro... a través del circuito y de </a:t>
            </a:r>
            <a:r>
              <a:rPr lang="es-ES" sz="2800" b="1" dirty="0" smtClean="0">
                <a:solidFill>
                  <a:schemeClr val="tx2"/>
                </a:solidFill>
              </a:rPr>
              <a:t>regreso</a:t>
            </a:r>
          </a:p>
        </p:txBody>
      </p:sp>
    </p:spTree>
    <p:extLst>
      <p:ext uri="{BB962C8B-B14F-4D97-AF65-F5344CB8AC3E}">
        <p14:creationId xmlns:p14="http://schemas.microsoft.com/office/powerpoint/2010/main" val="344071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Turbinas </a:t>
            </a:r>
            <a:r>
              <a:rPr lang="es-ES" sz="3200" b="1" dirty="0">
                <a:solidFill>
                  <a:srgbClr val="0070C0"/>
                </a:solidFill>
              </a:rPr>
              <a:t>y Conversión de Energía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chemeClr val="tx2"/>
                </a:solidFill>
              </a:rPr>
              <a:t>Continuado</a:t>
            </a:r>
            <a:r>
              <a:rPr lang="es-ES" sz="2800" b="1" dirty="0" smtClean="0">
                <a:solidFill>
                  <a:schemeClr val="tx2"/>
                </a:solidFill>
              </a:rPr>
              <a:t>…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i="1" u="sng" dirty="0" smtClean="0">
                <a:solidFill>
                  <a:schemeClr val="tx2"/>
                </a:solidFill>
              </a:rPr>
              <a:t>Pila </a:t>
            </a:r>
            <a:r>
              <a:rPr lang="es-ES" sz="2800" b="1" i="1" u="sng" dirty="0">
                <a:solidFill>
                  <a:schemeClr val="tx2"/>
                </a:solidFill>
              </a:rPr>
              <a:t>de </a:t>
            </a:r>
            <a:r>
              <a:rPr lang="es-ES" sz="2800" b="1" i="1" u="sng" dirty="0" smtClean="0">
                <a:solidFill>
                  <a:schemeClr val="tx2"/>
                </a:solidFill>
              </a:rPr>
              <a:t>combustible </a:t>
            </a:r>
            <a:r>
              <a:rPr lang="es-ES" sz="2800" b="1" dirty="0" smtClean="0">
                <a:solidFill>
                  <a:schemeClr val="tx2"/>
                </a:solidFill>
              </a:rPr>
              <a:t>– El </a:t>
            </a:r>
            <a:r>
              <a:rPr lang="es-ES" sz="2800" b="1" dirty="0">
                <a:solidFill>
                  <a:schemeClr val="tx2"/>
                </a:solidFill>
              </a:rPr>
              <a:t>combustible de gas natural reacciona con el oxígeno en </a:t>
            </a:r>
            <a:r>
              <a:rPr lang="es-ES" sz="2800" b="1" dirty="0" smtClean="0">
                <a:solidFill>
                  <a:schemeClr val="tx2"/>
                </a:solidFill>
              </a:rPr>
              <a:t>una </a:t>
            </a:r>
            <a:r>
              <a:rPr lang="es-ES" sz="2800" b="1" dirty="0">
                <a:solidFill>
                  <a:schemeClr val="tx2"/>
                </a:solidFill>
              </a:rPr>
              <a:t>membrana dentro de la celda, los electrones van en una dirección creando </a:t>
            </a:r>
            <a:r>
              <a:rPr lang="es-ES" sz="2800" b="1" dirty="0" smtClean="0">
                <a:solidFill>
                  <a:schemeClr val="tx2"/>
                </a:solidFill>
              </a:rPr>
              <a:t>una corriente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s-ES" sz="2800" b="1" i="1" u="sng" dirty="0" smtClean="0">
                <a:solidFill>
                  <a:schemeClr val="tx2"/>
                </a:solidFill>
              </a:rPr>
              <a:t>Termoiónico, Par </a:t>
            </a:r>
            <a:r>
              <a:rPr lang="es-ES" sz="2800" b="1" i="1" u="sng" dirty="0">
                <a:solidFill>
                  <a:schemeClr val="tx2"/>
                </a:solidFill>
              </a:rPr>
              <a:t>termoeléctrico</a:t>
            </a:r>
            <a:r>
              <a:rPr lang="es-ES" sz="2800" b="1" i="1" u="sng" dirty="0" smtClean="0">
                <a:solidFill>
                  <a:schemeClr val="tx2"/>
                </a:solidFill>
              </a:rPr>
              <a:t>, Piezoeléctrico</a:t>
            </a:r>
            <a:r>
              <a:rPr lang="es-ES" sz="2800" b="1" i="1" u="sng" dirty="0">
                <a:solidFill>
                  <a:schemeClr val="tx2"/>
                </a:solidFill>
              </a:rPr>
              <a:t>, </a:t>
            </a:r>
            <a:r>
              <a:rPr lang="es-ES" sz="2800" b="1" i="1" u="sng" dirty="0" smtClean="0">
                <a:solidFill>
                  <a:schemeClr val="tx2"/>
                </a:solidFill>
              </a:rPr>
              <a:t>Magneto-</a:t>
            </a:r>
            <a:r>
              <a:rPr lang="es-ES" sz="2800" b="1" i="1" u="sng" dirty="0" err="1" smtClean="0">
                <a:solidFill>
                  <a:schemeClr val="tx2"/>
                </a:solidFill>
              </a:rPr>
              <a:t>hidro</a:t>
            </a:r>
            <a:r>
              <a:rPr lang="es-ES" sz="2800" b="1" i="1" u="sng" dirty="0" smtClean="0">
                <a:solidFill>
                  <a:schemeClr val="tx2"/>
                </a:solidFill>
              </a:rPr>
              <a:t>-</a:t>
            </a:r>
            <a:r>
              <a:rPr lang="es-ES" sz="2800" b="1" i="1" u="sng" dirty="0" err="1" smtClean="0">
                <a:solidFill>
                  <a:schemeClr val="tx2"/>
                </a:solidFill>
              </a:rPr>
              <a:t>dinamico</a:t>
            </a:r>
            <a:r>
              <a:rPr lang="es-ES" sz="2800" b="1" i="1" u="sng" dirty="0" smtClean="0">
                <a:solidFill>
                  <a:schemeClr val="tx2"/>
                </a:solidFill>
              </a:rPr>
              <a:t> </a:t>
            </a:r>
            <a:r>
              <a:rPr lang="es-ES" sz="2800" b="1" dirty="0">
                <a:solidFill>
                  <a:schemeClr val="tx2"/>
                </a:solidFill>
              </a:rPr>
              <a:t>– estos no tienden a ser </a:t>
            </a:r>
            <a:r>
              <a:rPr lang="es-ES" sz="2800" b="1" dirty="0" smtClean="0">
                <a:solidFill>
                  <a:schemeClr val="tx2"/>
                </a:solidFill>
              </a:rPr>
              <a:t>comercialmente </a:t>
            </a:r>
            <a:r>
              <a:rPr lang="es-ES" sz="2800" b="1" dirty="0">
                <a:solidFill>
                  <a:schemeClr val="tx2"/>
                </a:solidFill>
              </a:rPr>
              <a:t>viables a gran escala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0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855640" y="2924944"/>
            <a:ext cx="56134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dirty="0">
                <a:solidFill>
                  <a:schemeClr val="tx2"/>
                </a:solidFill>
              </a:rPr>
              <a:t>Fuentes de </a:t>
            </a:r>
            <a:r>
              <a:rPr lang="es-ES" sz="5400" b="1" dirty="0" smtClean="0">
                <a:solidFill>
                  <a:schemeClr val="tx2"/>
                </a:solidFill>
              </a:rPr>
              <a:t>Energía</a:t>
            </a:r>
            <a:endParaRPr lang="es-ES" sz="5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135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</a:rPr>
              <a:t>Fuentes de </a:t>
            </a:r>
            <a:r>
              <a:rPr lang="es-ES" sz="3600" b="1" dirty="0" smtClean="0">
                <a:solidFill>
                  <a:srgbClr val="0070C0"/>
                </a:solidFill>
              </a:rPr>
              <a:t>energía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600" b="1" dirty="0" smtClean="0">
                <a:solidFill>
                  <a:schemeClr val="tx2"/>
                </a:solidFill>
              </a:rPr>
              <a:t>Para </a:t>
            </a:r>
            <a:r>
              <a:rPr lang="es-ES" sz="3600" b="1" dirty="0">
                <a:solidFill>
                  <a:schemeClr val="tx2"/>
                </a:solidFill>
              </a:rPr>
              <a:t>producir electricidad se necesita una fuente... </a:t>
            </a:r>
            <a:r>
              <a:rPr lang="es-ES" sz="3600" b="1" dirty="0" smtClean="0">
                <a:solidFill>
                  <a:schemeClr val="tx2"/>
                </a:solidFill>
              </a:rPr>
              <a:t>Las fuentes </a:t>
            </a:r>
            <a:r>
              <a:rPr lang="es-ES" sz="3600" b="1" dirty="0">
                <a:solidFill>
                  <a:schemeClr val="tx2"/>
                </a:solidFill>
              </a:rPr>
              <a:t>de energía </a:t>
            </a:r>
            <a:r>
              <a:rPr lang="es-ES" sz="3600" b="1" dirty="0" smtClean="0">
                <a:solidFill>
                  <a:schemeClr val="tx2"/>
                </a:solidFill>
              </a:rPr>
              <a:t>incluyen</a:t>
            </a:r>
          </a:p>
          <a:p>
            <a:pPr algn="just"/>
            <a:endParaRPr lang="es-ES" sz="3600" b="1" dirty="0">
              <a:solidFill>
                <a:schemeClr val="tx2"/>
              </a:solidFill>
            </a:endParaRPr>
          </a:p>
          <a:p>
            <a:pPr marL="2743200" lvl="5" indent="-457200" algn="just">
              <a:buFont typeface="Courier New" panose="02070309020205020404" pitchFamily="49" charset="0"/>
              <a:buChar char="o"/>
            </a:pPr>
            <a:r>
              <a:rPr lang="es-ES" sz="3600" b="1" dirty="0" smtClean="0">
                <a:solidFill>
                  <a:schemeClr val="tx2"/>
                </a:solidFill>
              </a:rPr>
              <a:t>Sol </a:t>
            </a:r>
            <a:endParaRPr lang="es-ES" sz="3600" b="1" dirty="0">
              <a:solidFill>
                <a:schemeClr val="tx2"/>
              </a:solidFill>
            </a:endParaRPr>
          </a:p>
          <a:p>
            <a:pPr marL="2743200" lvl="5" indent="-457200" algn="just">
              <a:buFont typeface="Courier New" panose="02070309020205020404" pitchFamily="49" charset="0"/>
              <a:buChar char="o"/>
            </a:pPr>
            <a:r>
              <a:rPr lang="es-ES" sz="3600" b="1" dirty="0" smtClean="0">
                <a:solidFill>
                  <a:schemeClr val="tx2"/>
                </a:solidFill>
              </a:rPr>
              <a:t>Tierra </a:t>
            </a:r>
            <a:endParaRPr lang="es-ES" sz="3600" b="1" dirty="0">
              <a:solidFill>
                <a:schemeClr val="tx2"/>
              </a:solidFill>
            </a:endParaRPr>
          </a:p>
          <a:p>
            <a:pPr marL="2743200" lvl="5" indent="-457200" algn="just">
              <a:buFont typeface="Courier New" panose="02070309020205020404" pitchFamily="49" charset="0"/>
              <a:buChar char="o"/>
            </a:pPr>
            <a:r>
              <a:rPr lang="es-ES" sz="3600" b="1" dirty="0" smtClean="0">
                <a:solidFill>
                  <a:schemeClr val="tx2"/>
                </a:solidFill>
              </a:rPr>
              <a:t>Luna </a:t>
            </a:r>
            <a:endParaRPr lang="es-ES" sz="3600" b="1" dirty="0">
              <a:solidFill>
                <a:schemeClr val="tx2"/>
              </a:solidFill>
            </a:endParaRPr>
          </a:p>
          <a:p>
            <a:pPr marL="2743200" lvl="5" indent="-457200" algn="just">
              <a:buFont typeface="Courier New" panose="02070309020205020404" pitchFamily="49" charset="0"/>
              <a:buChar char="o"/>
            </a:pPr>
            <a:r>
              <a:rPr lang="es-ES" sz="3600" b="1" dirty="0" smtClean="0">
                <a:solidFill>
                  <a:schemeClr val="tx2"/>
                </a:solidFill>
              </a:rPr>
              <a:t>Estrellas</a:t>
            </a:r>
          </a:p>
        </p:txBody>
      </p:sp>
    </p:spTree>
    <p:extLst>
      <p:ext uri="{BB962C8B-B14F-4D97-AF65-F5344CB8AC3E}">
        <p14:creationId xmlns:p14="http://schemas.microsoft.com/office/powerpoint/2010/main" val="104003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Fuentes de </a:t>
            </a:r>
            <a:r>
              <a:rPr lang="es-ES" sz="3200" b="1" dirty="0" smtClean="0">
                <a:solidFill>
                  <a:srgbClr val="0070C0"/>
                </a:solidFill>
              </a:rPr>
              <a:t>energía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05633" y="553035"/>
            <a:ext cx="10801200" cy="6329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b="1" dirty="0" smtClean="0">
                <a:solidFill>
                  <a:schemeClr val="tx2"/>
                </a:solidFill>
              </a:rPr>
              <a:t>Sol</a:t>
            </a:r>
          </a:p>
          <a:p>
            <a:pPr marL="457200" indent="-457200" algn="just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s-ES" sz="2800" b="1" i="1" dirty="0" smtClean="0">
                <a:solidFill>
                  <a:srgbClr val="C00000"/>
                </a:solidFill>
              </a:rPr>
              <a:t>Luz</a:t>
            </a:r>
            <a:r>
              <a:rPr lang="es-ES" sz="2800" b="1" dirty="0" smtClean="0">
                <a:solidFill>
                  <a:schemeClr val="tx2"/>
                </a:solidFill>
              </a:rPr>
              <a:t> - es utilizada </a:t>
            </a:r>
            <a:r>
              <a:rPr lang="es-ES" sz="2800" b="1" dirty="0">
                <a:solidFill>
                  <a:schemeClr val="tx2"/>
                </a:solidFill>
              </a:rPr>
              <a:t>por las plantas (fotosíntesis) para convertir el </a:t>
            </a:r>
            <a:r>
              <a:rPr lang="es-ES" sz="2800" b="1" dirty="0" smtClean="0">
                <a:solidFill>
                  <a:schemeClr val="tx2"/>
                </a:solidFill>
              </a:rPr>
              <a:t>CO2 en </a:t>
            </a:r>
            <a:r>
              <a:rPr lang="es-ES" sz="2800" b="1" dirty="0">
                <a:solidFill>
                  <a:schemeClr val="tx2"/>
                </a:solidFill>
              </a:rPr>
              <a:t>Carbón, Petróleo, gas natural, Madera, maíz, etc. que pueden ser utilizados </a:t>
            </a:r>
            <a:r>
              <a:rPr lang="es-ES" sz="2800" b="1" dirty="0" smtClean="0">
                <a:solidFill>
                  <a:schemeClr val="tx2"/>
                </a:solidFill>
              </a:rPr>
              <a:t>como combustible</a:t>
            </a:r>
            <a:endParaRPr lang="es-ES" sz="2800" b="1" dirty="0">
              <a:solidFill>
                <a:schemeClr val="tx2"/>
              </a:solidFill>
            </a:endParaRPr>
          </a:p>
          <a:p>
            <a:pPr marL="457200" indent="-457200" algn="just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s-ES" sz="2800" b="1" i="1" dirty="0" smtClean="0">
                <a:solidFill>
                  <a:srgbClr val="C00000"/>
                </a:solidFill>
              </a:rPr>
              <a:t>Luz</a:t>
            </a:r>
            <a:r>
              <a:rPr lang="es-ES" sz="2800" b="1" dirty="0" smtClean="0">
                <a:solidFill>
                  <a:schemeClr val="tx2"/>
                </a:solidFill>
              </a:rPr>
              <a:t> - se </a:t>
            </a:r>
            <a:r>
              <a:rPr lang="es-ES" sz="2800" b="1" dirty="0">
                <a:solidFill>
                  <a:schemeClr val="tx2"/>
                </a:solidFill>
              </a:rPr>
              <a:t>puede convertir directamente en energía eléctrica </a:t>
            </a:r>
            <a:r>
              <a:rPr lang="es-ES" sz="2800" b="1" dirty="0" smtClean="0">
                <a:solidFill>
                  <a:schemeClr val="tx2"/>
                </a:solidFill>
              </a:rPr>
              <a:t>mediante </a:t>
            </a:r>
            <a:r>
              <a:rPr lang="es-ES" sz="2800" b="1" i="1" dirty="0">
                <a:solidFill>
                  <a:schemeClr val="tx2"/>
                </a:solidFill>
              </a:rPr>
              <a:t>paneles fotovoltaicos </a:t>
            </a:r>
            <a:r>
              <a:rPr lang="es-ES" sz="2800" b="1" dirty="0">
                <a:solidFill>
                  <a:schemeClr val="tx2"/>
                </a:solidFill>
              </a:rPr>
              <a:t>o mediante </a:t>
            </a:r>
            <a:r>
              <a:rPr lang="es-ES" sz="2800" b="1" i="1" dirty="0">
                <a:solidFill>
                  <a:schemeClr val="tx2"/>
                </a:solidFill>
              </a:rPr>
              <a:t>procesos solares </a:t>
            </a:r>
            <a:r>
              <a:rPr lang="es-ES" sz="2800" b="1" i="1" dirty="0" smtClean="0">
                <a:solidFill>
                  <a:schemeClr val="tx2"/>
                </a:solidFill>
              </a:rPr>
              <a:t>térmicos</a:t>
            </a:r>
            <a:endParaRPr lang="es-ES" sz="2800" b="1" i="1" dirty="0">
              <a:solidFill>
                <a:schemeClr val="tx2"/>
              </a:solidFill>
            </a:endParaRPr>
          </a:p>
          <a:p>
            <a:pPr marL="457200" indent="-457200" algn="just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s-ES" sz="2800" b="1" i="1" dirty="0" smtClean="0">
                <a:solidFill>
                  <a:srgbClr val="C00000"/>
                </a:solidFill>
              </a:rPr>
              <a:t>Calor</a:t>
            </a:r>
            <a:r>
              <a:rPr lang="es-ES" sz="2800" b="1" dirty="0" smtClean="0">
                <a:solidFill>
                  <a:schemeClr val="tx2"/>
                </a:solidFill>
              </a:rPr>
              <a:t> - evapora </a:t>
            </a:r>
            <a:r>
              <a:rPr lang="es-ES" sz="2800" b="1" dirty="0">
                <a:solidFill>
                  <a:schemeClr val="tx2"/>
                </a:solidFill>
              </a:rPr>
              <a:t>el agua y la eleva a ríos y lagos más </a:t>
            </a:r>
            <a:r>
              <a:rPr lang="es-ES" sz="2800" b="1" dirty="0" smtClean="0">
                <a:solidFill>
                  <a:schemeClr val="tx2"/>
                </a:solidFill>
              </a:rPr>
              <a:t>altos </a:t>
            </a:r>
            <a:r>
              <a:rPr lang="es-ES" sz="2800" b="1" dirty="0">
                <a:solidFill>
                  <a:schemeClr val="tx2"/>
                </a:solidFill>
              </a:rPr>
              <a:t>donde se puede utilizar </a:t>
            </a:r>
            <a:r>
              <a:rPr lang="es-ES" sz="2800" b="1" dirty="0" smtClean="0">
                <a:solidFill>
                  <a:schemeClr val="tx2"/>
                </a:solidFill>
              </a:rPr>
              <a:t>en </a:t>
            </a:r>
            <a:r>
              <a:rPr lang="es-ES" sz="2800" b="1" i="1" dirty="0" err="1" smtClean="0">
                <a:solidFill>
                  <a:schemeClr val="tx2"/>
                </a:solidFill>
              </a:rPr>
              <a:t>HidroGeneración</a:t>
            </a:r>
            <a:endParaRPr lang="es-ES" sz="2800" b="1" i="1" dirty="0">
              <a:solidFill>
                <a:schemeClr val="tx2"/>
              </a:solidFill>
            </a:endParaRPr>
          </a:p>
          <a:p>
            <a:pPr marL="457200" indent="-457200" algn="just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s-ES" sz="2800" b="1" i="1" dirty="0" smtClean="0">
                <a:solidFill>
                  <a:srgbClr val="C00000"/>
                </a:solidFill>
              </a:rPr>
              <a:t>Calor</a:t>
            </a:r>
            <a:r>
              <a:rPr lang="es-ES" sz="2800" b="1" dirty="0" smtClean="0">
                <a:solidFill>
                  <a:schemeClr val="tx2"/>
                </a:solidFill>
              </a:rPr>
              <a:t> - hace </a:t>
            </a:r>
            <a:r>
              <a:rPr lang="es-ES" sz="2800" b="1" dirty="0">
                <a:solidFill>
                  <a:schemeClr val="tx2"/>
                </a:solidFill>
              </a:rPr>
              <a:t>que sople el viento, que se puede utilizar en </a:t>
            </a:r>
            <a:r>
              <a:rPr lang="es-ES" sz="2800" b="1" i="1" dirty="0" smtClean="0">
                <a:solidFill>
                  <a:schemeClr val="tx2"/>
                </a:solidFill>
              </a:rPr>
              <a:t>Aero generadores</a:t>
            </a:r>
            <a:r>
              <a:rPr lang="es-ES" sz="2800" b="1" dirty="0" smtClean="0">
                <a:solidFill>
                  <a:schemeClr val="tx2"/>
                </a:solidFill>
              </a:rPr>
              <a:t> y </a:t>
            </a:r>
            <a:r>
              <a:rPr lang="es-ES" sz="2800" b="1" i="1" dirty="0" smtClean="0">
                <a:solidFill>
                  <a:schemeClr val="tx2"/>
                </a:solidFill>
              </a:rPr>
              <a:t>Generación </a:t>
            </a:r>
            <a:r>
              <a:rPr lang="es-ES" sz="2800" b="1" i="1" dirty="0">
                <a:solidFill>
                  <a:schemeClr val="tx2"/>
                </a:solidFill>
              </a:rPr>
              <a:t>de </a:t>
            </a:r>
            <a:r>
              <a:rPr lang="es-ES" sz="2800" b="1" i="1" dirty="0" smtClean="0">
                <a:solidFill>
                  <a:schemeClr val="tx2"/>
                </a:solidFill>
              </a:rPr>
              <a:t>energía por Olas</a:t>
            </a:r>
          </a:p>
          <a:p>
            <a:pPr marL="457200" indent="-457200" algn="just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s-ES" sz="2800" b="1" i="1" dirty="0" smtClean="0">
                <a:solidFill>
                  <a:srgbClr val="C00000"/>
                </a:solidFill>
              </a:rPr>
              <a:t>Carbón</a:t>
            </a:r>
            <a:r>
              <a:rPr lang="es-ES" sz="2800" b="1" i="1" dirty="0">
                <a:solidFill>
                  <a:srgbClr val="C00000"/>
                </a:solidFill>
              </a:rPr>
              <a:t>, Petróleo y </a:t>
            </a:r>
            <a:r>
              <a:rPr lang="es-ES" sz="2800" b="1" i="1" dirty="0" smtClean="0">
                <a:solidFill>
                  <a:srgbClr val="C00000"/>
                </a:solidFill>
              </a:rPr>
              <a:t>Gas </a:t>
            </a:r>
            <a:r>
              <a:rPr lang="es-ES" sz="2800" b="1" i="1" dirty="0" smtClean="0">
                <a:solidFill>
                  <a:schemeClr val="tx2"/>
                </a:solidFill>
              </a:rPr>
              <a:t>– son llamados Combustibles </a:t>
            </a:r>
            <a:r>
              <a:rPr lang="es-ES" sz="2800" b="1" i="1" dirty="0">
                <a:solidFill>
                  <a:schemeClr val="tx2"/>
                </a:solidFill>
              </a:rPr>
              <a:t>fósiles </a:t>
            </a:r>
            <a:r>
              <a:rPr lang="es-ES" sz="2800" b="1" i="1" dirty="0" smtClean="0">
                <a:solidFill>
                  <a:schemeClr val="tx2"/>
                </a:solidFill>
              </a:rPr>
              <a:t>fueron </a:t>
            </a:r>
            <a:r>
              <a:rPr lang="es-ES" sz="2800" b="1" i="1" dirty="0">
                <a:solidFill>
                  <a:schemeClr val="tx2"/>
                </a:solidFill>
              </a:rPr>
              <a:t>creados hace mucho tiempo y atrapados en la </a:t>
            </a:r>
            <a:r>
              <a:rPr lang="es-ES" sz="2800" b="1" i="1" dirty="0" smtClean="0">
                <a:solidFill>
                  <a:schemeClr val="tx2"/>
                </a:solidFill>
              </a:rPr>
              <a:t>tierra</a:t>
            </a:r>
          </a:p>
          <a:p>
            <a:pPr marL="457200" indent="-457200" algn="just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s-ES" sz="2800" b="1" i="1" dirty="0" smtClean="0">
                <a:solidFill>
                  <a:srgbClr val="C00000"/>
                </a:solidFill>
              </a:rPr>
              <a:t>Biomasa</a:t>
            </a:r>
            <a:r>
              <a:rPr lang="es-ES" sz="2800" b="1" i="1" dirty="0">
                <a:solidFill>
                  <a:srgbClr val="C00000"/>
                </a:solidFill>
              </a:rPr>
              <a:t>, madera, </a:t>
            </a:r>
            <a:r>
              <a:rPr lang="es-ES" sz="2800" b="1" i="1" dirty="0" smtClean="0">
                <a:solidFill>
                  <a:srgbClr val="C00000"/>
                </a:solidFill>
              </a:rPr>
              <a:t>residuos </a:t>
            </a:r>
            <a:r>
              <a:rPr lang="es-ES" sz="2800" b="1" i="1" dirty="0" smtClean="0">
                <a:solidFill>
                  <a:schemeClr val="tx2"/>
                </a:solidFill>
              </a:rPr>
              <a:t>y </a:t>
            </a:r>
            <a:r>
              <a:rPr lang="es-ES" sz="2800" b="1" i="1" dirty="0">
                <a:solidFill>
                  <a:schemeClr val="tx2"/>
                </a:solidFill>
              </a:rPr>
              <a:t>otros combustibles </a:t>
            </a:r>
            <a:r>
              <a:rPr lang="es-ES" sz="2800" b="1" i="1" dirty="0" smtClean="0">
                <a:solidFill>
                  <a:schemeClr val="tx2"/>
                </a:solidFill>
              </a:rPr>
              <a:t>cosechados </a:t>
            </a:r>
            <a:r>
              <a:rPr lang="es-ES" sz="2800" b="1" i="1" dirty="0">
                <a:solidFill>
                  <a:schemeClr val="tx2"/>
                </a:solidFill>
              </a:rPr>
              <a:t>tales </a:t>
            </a:r>
            <a:r>
              <a:rPr lang="es-ES" sz="2800" b="1" i="1" dirty="0" smtClean="0">
                <a:solidFill>
                  <a:schemeClr val="tx2"/>
                </a:solidFill>
              </a:rPr>
              <a:t>como Etanol – a </a:t>
            </a:r>
            <a:r>
              <a:rPr lang="es-ES" sz="2800" b="1" i="1" dirty="0">
                <a:solidFill>
                  <a:schemeClr val="tx2"/>
                </a:solidFill>
              </a:rPr>
              <a:t>veces se les llama </a:t>
            </a:r>
            <a:r>
              <a:rPr lang="es-ES" sz="2800" b="1" i="1" dirty="0" smtClean="0">
                <a:solidFill>
                  <a:schemeClr val="tx2"/>
                </a:solidFill>
              </a:rPr>
              <a:t>renovables </a:t>
            </a:r>
            <a:r>
              <a:rPr lang="es-ES" sz="2800" b="1" i="1" dirty="0">
                <a:solidFill>
                  <a:schemeClr val="tx2"/>
                </a:solidFill>
              </a:rPr>
              <a:t>porque podemos </a:t>
            </a:r>
            <a:r>
              <a:rPr lang="es-ES" sz="2800" b="1" i="1" dirty="0" smtClean="0">
                <a:solidFill>
                  <a:schemeClr val="tx2"/>
                </a:solidFill>
              </a:rPr>
              <a:t>plantar </a:t>
            </a:r>
            <a:r>
              <a:rPr lang="es-ES" sz="2800" b="1" i="1" dirty="0">
                <a:solidFill>
                  <a:schemeClr val="tx2"/>
                </a:solidFill>
              </a:rPr>
              <a:t>más</a:t>
            </a:r>
            <a:endParaRPr lang="es-ES" sz="2800" b="1" i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64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Fuentes de </a:t>
            </a:r>
            <a:r>
              <a:rPr lang="es-ES" sz="3200" b="1" dirty="0" smtClean="0">
                <a:solidFill>
                  <a:srgbClr val="0070C0"/>
                </a:solidFill>
              </a:rPr>
              <a:t>energía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26388" y="1124744"/>
            <a:ext cx="10801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>
                <a:solidFill>
                  <a:schemeClr val="tx2"/>
                </a:solidFill>
              </a:rPr>
              <a:t>Tierra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marL="1371600" lvl="2" indent="-457200" algn="just">
              <a:buFont typeface="Wingdings" panose="05000000000000000000" pitchFamily="2" charset="2"/>
              <a:buChar char="Ø"/>
            </a:pPr>
            <a:r>
              <a:rPr lang="es-ES" sz="2800" b="1" i="1" dirty="0" smtClean="0">
                <a:solidFill>
                  <a:srgbClr val="C00000"/>
                </a:solidFill>
              </a:rPr>
              <a:t>Rotación</a:t>
            </a:r>
            <a:r>
              <a:rPr lang="es-ES" sz="2800" b="1" dirty="0" smtClean="0">
                <a:solidFill>
                  <a:schemeClr val="tx2"/>
                </a:solidFill>
              </a:rPr>
              <a:t> - provoca </a:t>
            </a:r>
            <a:r>
              <a:rPr lang="es-ES" sz="2800" b="1" dirty="0">
                <a:solidFill>
                  <a:schemeClr val="tx2"/>
                </a:solidFill>
              </a:rPr>
              <a:t>un calentamiento desigual del aire y </a:t>
            </a:r>
            <a:r>
              <a:rPr lang="es-ES" sz="2800" b="1" dirty="0" smtClean="0">
                <a:solidFill>
                  <a:schemeClr val="tx2"/>
                </a:solidFill>
              </a:rPr>
              <a:t>ayuda </a:t>
            </a:r>
            <a:r>
              <a:rPr lang="es-ES" sz="2800" b="1" dirty="0">
                <a:solidFill>
                  <a:schemeClr val="tx2"/>
                </a:solidFill>
              </a:rPr>
              <a:t>a crear el viento y las </a:t>
            </a:r>
            <a:r>
              <a:rPr lang="es-ES" sz="2800" b="1" dirty="0" smtClean="0">
                <a:solidFill>
                  <a:schemeClr val="tx2"/>
                </a:solidFill>
              </a:rPr>
              <a:t>olas</a:t>
            </a:r>
          </a:p>
          <a:p>
            <a:pPr marL="1371600" lvl="2" indent="-457200" algn="just">
              <a:buFont typeface="Wingdings" panose="05000000000000000000" pitchFamily="2" charset="2"/>
              <a:buChar char="Ø"/>
            </a:pPr>
            <a:endParaRPr lang="es-ES" sz="2800" b="1" dirty="0">
              <a:solidFill>
                <a:schemeClr val="tx2"/>
              </a:solidFill>
            </a:endParaRPr>
          </a:p>
          <a:p>
            <a:pPr marL="1371600" lvl="2" indent="-457200" algn="just">
              <a:buFont typeface="Wingdings" panose="05000000000000000000" pitchFamily="2" charset="2"/>
              <a:buChar char="Ø"/>
            </a:pPr>
            <a:r>
              <a:rPr lang="es-ES" sz="2800" b="1" i="1" dirty="0" smtClean="0">
                <a:solidFill>
                  <a:srgbClr val="C00000"/>
                </a:solidFill>
              </a:rPr>
              <a:t>Calor</a:t>
            </a:r>
            <a:r>
              <a:rPr lang="es-ES" sz="2800" b="1" dirty="0" smtClean="0">
                <a:solidFill>
                  <a:schemeClr val="tx2"/>
                </a:solidFill>
              </a:rPr>
              <a:t> - de </a:t>
            </a:r>
            <a:r>
              <a:rPr lang="es-ES" sz="2800" b="1" dirty="0">
                <a:solidFill>
                  <a:schemeClr val="tx2"/>
                </a:solidFill>
              </a:rPr>
              <a:t>puntos calientes en la corteza terrestre cerca de la </a:t>
            </a:r>
            <a:r>
              <a:rPr lang="es-ES" sz="2800" b="1" dirty="0" smtClean="0">
                <a:solidFill>
                  <a:schemeClr val="tx2"/>
                </a:solidFill>
              </a:rPr>
              <a:t>superficie </a:t>
            </a:r>
            <a:r>
              <a:rPr lang="es-ES" sz="2800" b="1" dirty="0">
                <a:solidFill>
                  <a:schemeClr val="tx2"/>
                </a:solidFill>
              </a:rPr>
              <a:t>se puede utilizar para la energía </a:t>
            </a:r>
            <a:r>
              <a:rPr lang="es-ES" sz="2800" b="1" dirty="0" smtClean="0">
                <a:solidFill>
                  <a:schemeClr val="tx2"/>
                </a:solidFill>
              </a:rPr>
              <a:t>geotérmica</a:t>
            </a:r>
          </a:p>
          <a:p>
            <a:pPr marL="1371600" lvl="2" indent="-457200" algn="just">
              <a:buFont typeface="Wingdings" panose="05000000000000000000" pitchFamily="2" charset="2"/>
              <a:buChar char="Ø"/>
            </a:pPr>
            <a:endParaRPr lang="es-ES" sz="2800" b="1" dirty="0">
              <a:solidFill>
                <a:schemeClr val="tx2"/>
              </a:solidFill>
            </a:endParaRPr>
          </a:p>
          <a:p>
            <a:pPr marL="1371600" lvl="2" indent="-457200" algn="just">
              <a:buFont typeface="Wingdings" panose="05000000000000000000" pitchFamily="2" charset="2"/>
              <a:buChar char="Ø"/>
            </a:pPr>
            <a:r>
              <a:rPr lang="es-ES" sz="2800" b="1" i="1" dirty="0" smtClean="0">
                <a:solidFill>
                  <a:srgbClr val="C00000"/>
                </a:solidFill>
              </a:rPr>
              <a:t>Elementos Radiactivos </a:t>
            </a:r>
            <a:r>
              <a:rPr lang="es-ES" sz="2800" b="1" dirty="0" smtClean="0">
                <a:solidFill>
                  <a:schemeClr val="tx2"/>
                </a:solidFill>
              </a:rPr>
              <a:t>- puede </a:t>
            </a:r>
            <a:r>
              <a:rPr lang="es-ES" sz="2800" b="1" dirty="0">
                <a:solidFill>
                  <a:schemeClr val="tx2"/>
                </a:solidFill>
              </a:rPr>
              <a:t>ser extraído y refinado y </a:t>
            </a:r>
            <a:r>
              <a:rPr lang="es-ES" sz="2800" b="1" dirty="0" smtClean="0">
                <a:solidFill>
                  <a:schemeClr val="tx2"/>
                </a:solidFill>
              </a:rPr>
              <a:t>utilizado </a:t>
            </a:r>
            <a:r>
              <a:rPr lang="es-ES" sz="2800" b="1" dirty="0">
                <a:solidFill>
                  <a:schemeClr val="tx2"/>
                </a:solidFill>
              </a:rPr>
              <a:t>para la energía nuclear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0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Fuentes de </a:t>
            </a:r>
            <a:r>
              <a:rPr lang="es-ES" sz="3200" b="1" dirty="0" smtClean="0">
                <a:solidFill>
                  <a:srgbClr val="0070C0"/>
                </a:solidFill>
              </a:rPr>
              <a:t>energía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26388" y="1124744"/>
            <a:ext cx="10801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>
                <a:solidFill>
                  <a:schemeClr val="tx2"/>
                </a:solidFill>
              </a:rPr>
              <a:t>Luna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800" b="1" i="1" dirty="0" smtClean="0">
                <a:solidFill>
                  <a:srgbClr val="C00000"/>
                </a:solidFill>
              </a:rPr>
              <a:t>Acción </a:t>
            </a:r>
            <a:r>
              <a:rPr lang="es-ES" sz="2800" b="1" i="1" dirty="0">
                <a:solidFill>
                  <a:srgbClr val="C00000"/>
                </a:solidFill>
              </a:rPr>
              <a:t>de la marea </a:t>
            </a:r>
            <a:r>
              <a:rPr lang="es-ES" sz="2800" b="1" dirty="0" smtClean="0">
                <a:solidFill>
                  <a:schemeClr val="tx2"/>
                </a:solidFill>
              </a:rPr>
              <a:t>- causada </a:t>
            </a:r>
            <a:r>
              <a:rPr lang="es-ES" sz="2800" b="1" dirty="0">
                <a:solidFill>
                  <a:schemeClr val="tx2"/>
                </a:solidFill>
              </a:rPr>
              <a:t>por la luna que orbita alrededor </a:t>
            </a:r>
            <a:r>
              <a:rPr lang="es-ES" sz="2800" b="1" dirty="0" smtClean="0">
                <a:solidFill>
                  <a:schemeClr val="tx2"/>
                </a:solidFill>
              </a:rPr>
              <a:t>de la </a:t>
            </a:r>
            <a:r>
              <a:rPr lang="es-ES" sz="2800" b="1" dirty="0">
                <a:solidFill>
                  <a:schemeClr val="tx2"/>
                </a:solidFill>
              </a:rPr>
              <a:t>tierra es la fuente de generación de energía de las olas y las </a:t>
            </a:r>
            <a:r>
              <a:rPr lang="es-ES" sz="2800" b="1" dirty="0" smtClean="0">
                <a:solidFill>
                  <a:schemeClr val="tx2"/>
                </a:solidFill>
              </a:rPr>
              <a:t>mareas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algn="just"/>
            <a:r>
              <a:rPr lang="es-ES" sz="2800" b="1" dirty="0">
                <a:solidFill>
                  <a:schemeClr val="tx2"/>
                </a:solidFill>
              </a:rPr>
              <a:t>Estrellas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Los </a:t>
            </a:r>
            <a:r>
              <a:rPr lang="es-ES" sz="2800" b="1" i="1" dirty="0">
                <a:solidFill>
                  <a:srgbClr val="C00000"/>
                </a:solidFill>
              </a:rPr>
              <a:t>elementos pesados  de la tierra y la luna son </a:t>
            </a:r>
            <a:r>
              <a:rPr lang="es-ES" sz="2800" b="1" i="1" dirty="0" smtClean="0">
                <a:solidFill>
                  <a:srgbClr val="C00000"/>
                </a:solidFill>
              </a:rPr>
              <a:t>el resultado </a:t>
            </a:r>
            <a:r>
              <a:rPr lang="es-ES" sz="2800" b="1" i="1" dirty="0">
                <a:solidFill>
                  <a:srgbClr val="C00000"/>
                </a:solidFill>
              </a:rPr>
              <a:t>de estrellas anteriores </a:t>
            </a:r>
            <a:r>
              <a:rPr lang="es-ES" sz="2800" b="1" dirty="0">
                <a:solidFill>
                  <a:schemeClr val="tx2"/>
                </a:solidFill>
              </a:rPr>
              <a:t>que han cocinado su </a:t>
            </a:r>
            <a:r>
              <a:rPr lang="es-ES" sz="2800" b="1" dirty="0" smtClean="0">
                <a:solidFill>
                  <a:schemeClr val="tx2"/>
                </a:solidFill>
              </a:rPr>
              <a:t>combustible </a:t>
            </a:r>
            <a:r>
              <a:rPr lang="es-ES" sz="2800" b="1" dirty="0">
                <a:solidFill>
                  <a:schemeClr val="tx2"/>
                </a:solidFill>
              </a:rPr>
              <a:t>nuclear y luego explotado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800" b="1" i="1" dirty="0" smtClean="0">
                <a:solidFill>
                  <a:srgbClr val="C00000"/>
                </a:solidFill>
              </a:rPr>
              <a:t>“</a:t>
            </a:r>
            <a:r>
              <a:rPr lang="es-ES" sz="2800" b="1" i="1" dirty="0">
                <a:solidFill>
                  <a:srgbClr val="C00000"/>
                </a:solidFill>
              </a:rPr>
              <a:t>Somos polvo de estrellas</a:t>
            </a:r>
            <a:r>
              <a:rPr lang="es-ES" sz="2800" b="1" i="1" dirty="0" smtClean="0">
                <a:solidFill>
                  <a:srgbClr val="C00000"/>
                </a:solidFill>
              </a:rPr>
              <a:t>”</a:t>
            </a:r>
            <a:r>
              <a:rPr lang="es-ES" sz="2800" b="1" dirty="0" smtClean="0">
                <a:solidFill>
                  <a:schemeClr val="tx2"/>
                </a:solidFill>
              </a:rPr>
              <a:t>…Carl </a:t>
            </a:r>
            <a:r>
              <a:rPr lang="es-ES" sz="2800" b="1" dirty="0" err="1" smtClean="0">
                <a:solidFill>
                  <a:schemeClr val="tx2"/>
                </a:solidFill>
              </a:rPr>
              <a:t>Sagan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39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Fuentes de </a:t>
            </a:r>
            <a:r>
              <a:rPr lang="es-ES" sz="3200" b="1" dirty="0" smtClean="0">
                <a:solidFill>
                  <a:srgbClr val="0070C0"/>
                </a:solidFill>
              </a:rPr>
              <a:t>energía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26388" y="1124744"/>
            <a:ext cx="10801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i="1" dirty="0">
                <a:solidFill>
                  <a:srgbClr val="C00000"/>
                </a:solidFill>
              </a:rPr>
              <a:t>Las cosas que NO son fuentes de energía incluyen</a:t>
            </a:r>
            <a:r>
              <a:rPr lang="es-ES" sz="2800" b="1" dirty="0" smtClean="0">
                <a:solidFill>
                  <a:schemeClr val="tx2"/>
                </a:solidFill>
              </a:rPr>
              <a:t>...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algn="just"/>
            <a:r>
              <a:rPr lang="es-ES" sz="2800" b="1" dirty="0">
                <a:solidFill>
                  <a:schemeClr val="tx2"/>
                </a:solidFill>
              </a:rPr>
              <a:t>– </a:t>
            </a:r>
            <a:r>
              <a:rPr lang="es-ES" sz="2800" b="1" dirty="0" smtClean="0">
                <a:solidFill>
                  <a:schemeClr val="tx2"/>
                </a:solidFill>
              </a:rPr>
              <a:t>Baterías			</a:t>
            </a:r>
            <a:r>
              <a:rPr lang="es-ES" sz="2800" b="1" dirty="0">
                <a:solidFill>
                  <a:schemeClr val="tx2"/>
                </a:solidFill>
              </a:rPr>
              <a:t>- Almacenamiento de bombas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algn="just"/>
            <a:r>
              <a:rPr lang="es-ES" sz="2800" b="1" dirty="0">
                <a:solidFill>
                  <a:schemeClr val="tx2"/>
                </a:solidFill>
              </a:rPr>
              <a:t>– Aire </a:t>
            </a:r>
            <a:r>
              <a:rPr lang="es-ES" sz="2800" b="1" dirty="0" smtClean="0">
                <a:solidFill>
                  <a:schemeClr val="tx2"/>
                </a:solidFill>
              </a:rPr>
              <a:t>comprimido		</a:t>
            </a:r>
            <a:r>
              <a:rPr lang="es-ES" sz="2800" b="1" dirty="0">
                <a:solidFill>
                  <a:schemeClr val="tx2"/>
                </a:solidFill>
              </a:rPr>
              <a:t>- Hidrógeno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algn="just"/>
            <a:r>
              <a:rPr lang="es-ES" sz="2800" b="1" dirty="0" smtClean="0">
                <a:solidFill>
                  <a:schemeClr val="tx2"/>
                </a:solidFill>
              </a:rPr>
              <a:t>– </a:t>
            </a:r>
            <a:r>
              <a:rPr lang="es-ES" sz="2800" b="1" dirty="0">
                <a:solidFill>
                  <a:schemeClr val="tx2"/>
                </a:solidFill>
              </a:rPr>
              <a:t>Transformadores - Generadores </a:t>
            </a:r>
            <a:endParaRPr lang="es-ES" sz="2800" b="1" dirty="0" smtClean="0">
              <a:solidFill>
                <a:schemeClr val="tx2"/>
              </a:solidFill>
            </a:endParaRP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algn="just"/>
            <a:r>
              <a:rPr lang="es-ES" sz="2800" b="1" dirty="0">
                <a:solidFill>
                  <a:schemeClr val="tx2"/>
                </a:solidFill>
              </a:rPr>
              <a:t>– ¿¿¿Otros</a:t>
            </a:r>
            <a:r>
              <a:rPr lang="es-ES" sz="2800" b="1" dirty="0" smtClean="0">
                <a:solidFill>
                  <a:schemeClr val="tx2"/>
                </a:solidFill>
              </a:rPr>
              <a:t>???</a:t>
            </a:r>
          </a:p>
          <a:p>
            <a:pPr algn="just"/>
            <a:endParaRPr lang="es-ES" sz="2800" b="1" dirty="0">
              <a:solidFill>
                <a:schemeClr val="tx2"/>
              </a:solidFill>
            </a:endParaRPr>
          </a:p>
          <a:p>
            <a:pPr algn="ctr"/>
            <a:r>
              <a:rPr lang="es-ES" sz="3600" b="1" i="1" dirty="0" smtClean="0">
                <a:solidFill>
                  <a:srgbClr val="FF0000"/>
                </a:solidFill>
              </a:rPr>
              <a:t>Estos </a:t>
            </a:r>
            <a:r>
              <a:rPr lang="es-ES" sz="3600" b="1" i="1" dirty="0">
                <a:solidFill>
                  <a:srgbClr val="FF0000"/>
                </a:solidFill>
              </a:rPr>
              <a:t>dispositivos almacenan o convierten energía</a:t>
            </a:r>
            <a:r>
              <a:rPr lang="es-ES" sz="3600" b="1" i="1" dirty="0" smtClean="0">
                <a:solidFill>
                  <a:srgbClr val="FF0000"/>
                </a:solidFill>
              </a:rPr>
              <a:t>… no </a:t>
            </a:r>
            <a:r>
              <a:rPr lang="es-ES" sz="3600" b="1" i="1" dirty="0">
                <a:solidFill>
                  <a:srgbClr val="FF0000"/>
                </a:solidFill>
              </a:rPr>
              <a:t>son la fuente de </a:t>
            </a:r>
            <a:r>
              <a:rPr lang="es-ES" sz="3600" b="1" i="1" dirty="0" smtClean="0">
                <a:solidFill>
                  <a:srgbClr val="FF0000"/>
                </a:solidFill>
              </a:rPr>
              <a:t>energía !!!</a:t>
            </a:r>
            <a:endParaRPr lang="es-ES" sz="3600" b="1" i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20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3863752" y="2924944"/>
            <a:ext cx="50142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b="1" dirty="0">
                <a:solidFill>
                  <a:srgbClr val="002060"/>
                </a:solidFill>
              </a:rPr>
              <a:t>Plantas Generadoras</a:t>
            </a:r>
          </a:p>
        </p:txBody>
      </p:sp>
    </p:spTree>
    <p:extLst>
      <p:ext uri="{BB962C8B-B14F-4D97-AF65-F5344CB8AC3E}">
        <p14:creationId xmlns:p14="http://schemas.microsoft.com/office/powerpoint/2010/main" val="94708309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620688"/>
            <a:ext cx="7920880" cy="56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4186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Plantas de Generación a Carbón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124744"/>
            <a:ext cx="7920879" cy="510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Plantas de Generación a Carbón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26388" y="1124744"/>
            <a:ext cx="10801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• </a:t>
            </a:r>
            <a:r>
              <a:rPr lang="es-ES" sz="2800" b="1" i="1" u="sng" dirty="0">
                <a:solidFill>
                  <a:srgbClr val="002060"/>
                </a:solidFill>
              </a:rPr>
              <a:t>Carbón</a:t>
            </a:r>
            <a:r>
              <a:rPr lang="es-ES" sz="2800" b="1" dirty="0">
                <a:solidFill>
                  <a:srgbClr val="002060"/>
                </a:solidFill>
              </a:rPr>
              <a:t>: subterráneo o extraído a cielo </a:t>
            </a:r>
            <a:r>
              <a:rPr lang="es-ES" sz="2800" b="1" dirty="0" smtClean="0">
                <a:solidFill>
                  <a:srgbClr val="002060"/>
                </a:solidFill>
              </a:rPr>
              <a:t>abierto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algn="just"/>
            <a:r>
              <a:rPr lang="es-ES" sz="2800" b="1" dirty="0">
                <a:solidFill>
                  <a:srgbClr val="002060"/>
                </a:solidFill>
              </a:rPr>
              <a:t>• </a:t>
            </a:r>
            <a:r>
              <a:rPr lang="es-ES" sz="2800" b="1" i="1" u="sng" dirty="0">
                <a:solidFill>
                  <a:srgbClr val="002060"/>
                </a:solidFill>
              </a:rPr>
              <a:t>Transporte</a:t>
            </a:r>
            <a:r>
              <a:rPr lang="es-ES" sz="2800" b="1" dirty="0">
                <a:solidFill>
                  <a:srgbClr val="002060"/>
                </a:solidFill>
              </a:rPr>
              <a:t>: tren, camión o </a:t>
            </a:r>
            <a:r>
              <a:rPr lang="es-ES" sz="2800" b="1" dirty="0" smtClean="0">
                <a:solidFill>
                  <a:srgbClr val="002060"/>
                </a:solidFill>
              </a:rPr>
              <a:t>transportador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algn="just"/>
            <a:r>
              <a:rPr lang="es-ES" sz="2800" b="1" dirty="0">
                <a:solidFill>
                  <a:srgbClr val="002060"/>
                </a:solidFill>
              </a:rPr>
              <a:t>• </a:t>
            </a:r>
            <a:r>
              <a:rPr lang="es-ES" sz="2800" b="1" i="1" u="sng" dirty="0">
                <a:solidFill>
                  <a:srgbClr val="002060"/>
                </a:solidFill>
              </a:rPr>
              <a:t>Almacenamiento</a:t>
            </a:r>
            <a:r>
              <a:rPr lang="es-ES" sz="2800" b="1" dirty="0">
                <a:solidFill>
                  <a:srgbClr val="002060"/>
                </a:solidFill>
              </a:rPr>
              <a:t> – Pila grande cerca de la </a:t>
            </a:r>
            <a:r>
              <a:rPr lang="es-ES" sz="2800" b="1" dirty="0" smtClean="0">
                <a:solidFill>
                  <a:srgbClr val="002060"/>
                </a:solidFill>
              </a:rPr>
              <a:t>planta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algn="just"/>
            <a:r>
              <a:rPr lang="es-ES" sz="2800" b="1" dirty="0">
                <a:solidFill>
                  <a:srgbClr val="002060"/>
                </a:solidFill>
              </a:rPr>
              <a:t>• </a:t>
            </a:r>
            <a:r>
              <a:rPr lang="es-ES" sz="2800" b="1" i="1" u="sng" dirty="0">
                <a:solidFill>
                  <a:srgbClr val="002060"/>
                </a:solidFill>
              </a:rPr>
              <a:t>Procesamiento</a:t>
            </a:r>
            <a:r>
              <a:rPr lang="es-ES" sz="2800" b="1" dirty="0">
                <a:solidFill>
                  <a:srgbClr val="002060"/>
                </a:solidFill>
              </a:rPr>
              <a:t>: pulverizado y soplado en caldera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17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Plantas de Generación a Carbón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26388" y="1124744"/>
            <a:ext cx="10801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• </a:t>
            </a:r>
            <a:r>
              <a:rPr lang="es-ES" sz="2800" b="1" i="1" u="sng" dirty="0">
                <a:solidFill>
                  <a:srgbClr val="002060"/>
                </a:solidFill>
              </a:rPr>
              <a:t>Quema</a:t>
            </a:r>
            <a:r>
              <a:rPr lang="es-ES" sz="2800" b="1" dirty="0">
                <a:solidFill>
                  <a:srgbClr val="002060"/>
                </a:solidFill>
              </a:rPr>
              <a:t>: el carbono en el carbón se une con dos </a:t>
            </a:r>
            <a:r>
              <a:rPr lang="es-ES" sz="2800" b="1" dirty="0" smtClean="0">
                <a:solidFill>
                  <a:srgbClr val="002060"/>
                </a:solidFill>
              </a:rPr>
              <a:t>átomos </a:t>
            </a:r>
            <a:r>
              <a:rPr lang="es-ES" sz="2800" b="1" dirty="0">
                <a:solidFill>
                  <a:srgbClr val="002060"/>
                </a:solidFill>
              </a:rPr>
              <a:t>de </a:t>
            </a:r>
            <a:r>
              <a:rPr lang="es-ES" sz="2800" b="1" dirty="0" smtClean="0">
                <a:solidFill>
                  <a:srgbClr val="002060"/>
                </a:solidFill>
              </a:rPr>
              <a:t>oxígeno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algn="just"/>
            <a:r>
              <a:rPr lang="es-ES" sz="2800" b="1" dirty="0">
                <a:solidFill>
                  <a:srgbClr val="002060"/>
                </a:solidFill>
              </a:rPr>
              <a:t>• </a:t>
            </a:r>
            <a:r>
              <a:rPr lang="es-ES" sz="2800" b="1" i="1" u="sng" dirty="0">
                <a:solidFill>
                  <a:srgbClr val="002060"/>
                </a:solidFill>
              </a:rPr>
              <a:t>Cada tonelada </a:t>
            </a:r>
            <a:r>
              <a:rPr lang="es-ES" sz="2800" b="1" dirty="0">
                <a:solidFill>
                  <a:srgbClr val="002060"/>
                </a:solidFill>
              </a:rPr>
              <a:t>de Carbón produce ~ 3 toneladas de </a:t>
            </a:r>
            <a:r>
              <a:rPr lang="es-ES" sz="2800" b="1" dirty="0" smtClean="0">
                <a:solidFill>
                  <a:srgbClr val="002060"/>
                </a:solidFill>
              </a:rPr>
              <a:t>CO2</a:t>
            </a:r>
          </a:p>
          <a:p>
            <a:pPr algn="just"/>
            <a:endParaRPr lang="es-ES" sz="2800" b="1" dirty="0">
              <a:solidFill>
                <a:srgbClr val="002060"/>
              </a:solidFill>
            </a:endParaRPr>
          </a:p>
          <a:p>
            <a:pPr algn="just"/>
            <a:r>
              <a:rPr lang="es-ES" sz="2800" b="1" dirty="0" smtClean="0">
                <a:solidFill>
                  <a:srgbClr val="002060"/>
                </a:solidFill>
              </a:rPr>
              <a:t>…</a:t>
            </a:r>
            <a:r>
              <a:rPr lang="es-ES" sz="2800" b="1" dirty="0">
                <a:solidFill>
                  <a:srgbClr val="002060"/>
                </a:solidFill>
              </a:rPr>
              <a:t>Y </a:t>
            </a:r>
            <a:r>
              <a:rPr lang="es-ES" sz="2800" b="1" dirty="0" smtClean="0">
                <a:solidFill>
                  <a:srgbClr val="002060"/>
                </a:solidFill>
              </a:rPr>
              <a:t>alrededor </a:t>
            </a:r>
            <a:r>
              <a:rPr lang="es-ES" sz="2800" b="1" dirty="0">
                <a:solidFill>
                  <a:srgbClr val="002060"/>
                </a:solidFill>
              </a:rPr>
              <a:t>de 1/4 de tonelada de </a:t>
            </a:r>
            <a:r>
              <a:rPr lang="es-ES" sz="2800" b="1" dirty="0" smtClean="0">
                <a:solidFill>
                  <a:srgbClr val="002060"/>
                </a:solidFill>
              </a:rPr>
              <a:t>Ceniza</a:t>
            </a:r>
          </a:p>
          <a:p>
            <a:pPr algn="just"/>
            <a:r>
              <a:rPr lang="es-ES" sz="2800" b="1" dirty="0" smtClean="0">
                <a:solidFill>
                  <a:srgbClr val="002060"/>
                </a:solidFill>
              </a:rPr>
              <a:t>…</a:t>
            </a:r>
            <a:r>
              <a:rPr lang="es-ES" sz="2800" b="1" dirty="0">
                <a:solidFill>
                  <a:srgbClr val="002060"/>
                </a:solidFill>
              </a:rPr>
              <a:t>Y unos 2800 KWH de energía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Plantas de Generación a Carbón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26388" y="1124744"/>
            <a:ext cx="10801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Una </a:t>
            </a:r>
            <a:r>
              <a:rPr lang="es-ES" sz="2800" b="1" dirty="0">
                <a:solidFill>
                  <a:srgbClr val="002060"/>
                </a:solidFill>
              </a:rPr>
              <a:t>libra de carbón contiene alrededor de 14000 </a:t>
            </a:r>
            <a:r>
              <a:rPr lang="es-ES" sz="2800" b="1" dirty="0" err="1">
                <a:solidFill>
                  <a:srgbClr val="002060"/>
                </a:solidFill>
              </a:rPr>
              <a:t>btu</a:t>
            </a:r>
            <a:endParaRPr lang="es-ES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Tasa </a:t>
            </a:r>
            <a:r>
              <a:rPr lang="es-ES" sz="2800" b="1" dirty="0">
                <a:solidFill>
                  <a:srgbClr val="002060"/>
                </a:solidFill>
              </a:rPr>
              <a:t>de calor típica ~ 10,000btu/</a:t>
            </a:r>
            <a:r>
              <a:rPr lang="es-ES" sz="2800" b="1" dirty="0" err="1">
                <a:solidFill>
                  <a:srgbClr val="002060"/>
                </a:solidFill>
              </a:rPr>
              <a:t>kwh</a:t>
            </a:r>
            <a:endParaRPr lang="es-ES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Dando </a:t>
            </a:r>
            <a:r>
              <a:rPr lang="es-ES" sz="2800" b="1" dirty="0">
                <a:solidFill>
                  <a:srgbClr val="002060"/>
                </a:solidFill>
              </a:rPr>
              <a:t>1.4 KWH de energía recuperable por </a:t>
            </a:r>
            <a:r>
              <a:rPr lang="es-ES" sz="2800" b="1" dirty="0" smtClean="0">
                <a:solidFill>
                  <a:srgbClr val="002060"/>
                </a:solidFill>
              </a:rPr>
              <a:t>libra</a:t>
            </a:r>
            <a:endParaRPr lang="es-ES" sz="2800" b="1" dirty="0">
              <a:solidFill>
                <a:srgbClr val="00206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Hacer </a:t>
            </a:r>
            <a:r>
              <a:rPr lang="es-ES" sz="2800" b="1" dirty="0">
                <a:solidFill>
                  <a:srgbClr val="002060"/>
                </a:solidFill>
              </a:rPr>
              <a:t>funcionar una secadora de ropa durante </a:t>
            </a:r>
            <a:r>
              <a:rPr lang="es-ES" sz="2800" b="1" dirty="0" smtClean="0">
                <a:solidFill>
                  <a:srgbClr val="002060"/>
                </a:solidFill>
              </a:rPr>
              <a:t>aproximadamente </a:t>
            </a:r>
            <a:r>
              <a:rPr lang="es-ES" sz="2800" b="1" dirty="0">
                <a:solidFill>
                  <a:srgbClr val="002060"/>
                </a:solidFill>
              </a:rPr>
              <a:t>una hora usa una libra de carbón... y crea 3 </a:t>
            </a:r>
            <a:r>
              <a:rPr lang="es-ES" sz="2800" b="1" dirty="0" smtClean="0">
                <a:solidFill>
                  <a:srgbClr val="002060"/>
                </a:solidFill>
              </a:rPr>
              <a:t>libras </a:t>
            </a:r>
            <a:r>
              <a:rPr lang="es-ES" sz="2800" b="1" dirty="0">
                <a:solidFill>
                  <a:srgbClr val="002060"/>
                </a:solidFill>
              </a:rPr>
              <a:t>de </a:t>
            </a:r>
            <a:r>
              <a:rPr lang="es-ES" sz="2800" b="1" dirty="0" smtClean="0">
                <a:solidFill>
                  <a:srgbClr val="002060"/>
                </a:solidFill>
              </a:rPr>
              <a:t>CO2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Una </a:t>
            </a:r>
            <a:r>
              <a:rPr lang="es-ES" sz="2800" b="1" dirty="0">
                <a:solidFill>
                  <a:srgbClr val="002060"/>
                </a:solidFill>
              </a:rPr>
              <a:t>central eléctrica de 1000 MW podría producir... 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C00000"/>
                </a:solidFill>
              </a:rPr>
              <a:t>24 </a:t>
            </a:r>
            <a:r>
              <a:rPr lang="es-ES" sz="2800" b="1" dirty="0">
                <a:solidFill>
                  <a:srgbClr val="C00000"/>
                </a:solidFill>
              </a:rPr>
              <a:t>horas * 1000MW = 24000MWH por día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Y </a:t>
            </a:r>
            <a:r>
              <a:rPr lang="es-ES" sz="2800" b="1" dirty="0">
                <a:solidFill>
                  <a:srgbClr val="002060"/>
                </a:solidFill>
              </a:rPr>
              <a:t>consumir…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C00000"/>
                </a:solidFill>
              </a:rPr>
              <a:t>24000 </a:t>
            </a:r>
            <a:r>
              <a:rPr lang="es-ES" sz="2800" b="1" dirty="0">
                <a:solidFill>
                  <a:srgbClr val="C00000"/>
                </a:solidFill>
              </a:rPr>
              <a:t>MWH * 1000 KWH/MWH* 1 tonelada/2800 KWH =</a:t>
            </a:r>
          </a:p>
          <a:p>
            <a:pPr algn="just"/>
            <a:r>
              <a:rPr lang="es-ES" sz="2800" b="1" dirty="0" smtClean="0">
                <a:solidFill>
                  <a:srgbClr val="C00000"/>
                </a:solidFill>
              </a:rPr>
              <a:t>                 8600 </a:t>
            </a:r>
            <a:r>
              <a:rPr lang="es-ES" sz="2800" b="1" dirty="0">
                <a:solidFill>
                  <a:srgbClr val="C00000"/>
                </a:solidFill>
              </a:rPr>
              <a:t>toneladas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¡</a:t>
            </a:r>
            <a:r>
              <a:rPr lang="es-ES" sz="2800" b="1" dirty="0">
                <a:solidFill>
                  <a:srgbClr val="002060"/>
                </a:solidFill>
              </a:rPr>
              <a:t>Eso son 72 vagones de tren cargados por día!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7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Plantas de Generación a Carbón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124744"/>
            <a:ext cx="108732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carbón pulverizado se quema en la caldera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objetivo es extraer la máxima cantidad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calor de la combustión.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2708920"/>
            <a:ext cx="792088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1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Plantas de Generación a Carbón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80403"/>
            <a:ext cx="10873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C00000"/>
                </a:solidFill>
              </a:rPr>
              <a:t>Caldera Moderna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Quema </a:t>
            </a:r>
            <a:r>
              <a:rPr lang="es-ES" sz="2800" b="1" dirty="0">
                <a:solidFill>
                  <a:srgbClr val="002060"/>
                </a:solidFill>
              </a:rPr>
              <a:t>carbón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Calienta </a:t>
            </a:r>
            <a:r>
              <a:rPr lang="es-ES" sz="2800" b="1" dirty="0">
                <a:solidFill>
                  <a:srgbClr val="002060"/>
                </a:solidFill>
              </a:rPr>
              <a:t>el agua para crear vapor crítico-supercrítico 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Sobrecalienta </a:t>
            </a:r>
            <a:r>
              <a:rPr lang="es-ES" sz="2800" b="1" dirty="0">
                <a:solidFill>
                  <a:srgbClr val="002060"/>
                </a:solidFill>
              </a:rPr>
              <a:t>el vapor y lo envía a HP Turbine 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Recalienta </a:t>
            </a:r>
            <a:r>
              <a:rPr lang="es-ES" sz="2800" b="1" dirty="0">
                <a:solidFill>
                  <a:srgbClr val="002060"/>
                </a:solidFill>
              </a:rPr>
              <a:t>el vapor de retorno y lo envía a las turbinas </a:t>
            </a:r>
            <a:r>
              <a:rPr lang="es-ES" sz="2800" b="1" dirty="0" smtClean="0">
                <a:solidFill>
                  <a:srgbClr val="002060"/>
                </a:solidFill>
              </a:rPr>
              <a:t>MP y </a:t>
            </a:r>
            <a:r>
              <a:rPr lang="es-ES" sz="2800" b="1" dirty="0">
                <a:solidFill>
                  <a:srgbClr val="002060"/>
                </a:solidFill>
              </a:rPr>
              <a:t>LP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Calienta </a:t>
            </a:r>
            <a:r>
              <a:rPr lang="es-ES" sz="2800" b="1" dirty="0">
                <a:solidFill>
                  <a:srgbClr val="002060"/>
                </a:solidFill>
              </a:rPr>
              <a:t>el agua del condensador en el </a:t>
            </a:r>
            <a:r>
              <a:rPr lang="es-ES" sz="2800" b="1" dirty="0" smtClean="0">
                <a:solidFill>
                  <a:srgbClr val="002060"/>
                </a:solidFill>
              </a:rPr>
              <a:t>economizador </a:t>
            </a:r>
            <a:r>
              <a:rPr lang="es-ES" sz="2800" b="1" dirty="0">
                <a:solidFill>
                  <a:srgbClr val="002060"/>
                </a:solidFill>
              </a:rPr>
              <a:t>y la devuelve a la caldera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Calienta </a:t>
            </a:r>
            <a:r>
              <a:rPr lang="es-ES" sz="2800" b="1" dirty="0">
                <a:solidFill>
                  <a:srgbClr val="002060"/>
                </a:solidFill>
              </a:rPr>
              <a:t>el aire entrante para la combustión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agua en el sistema de vapor debe ser </a:t>
            </a:r>
            <a:r>
              <a:rPr lang="es-ES" sz="2800" b="1" dirty="0" err="1">
                <a:solidFill>
                  <a:srgbClr val="002060"/>
                </a:solidFill>
              </a:rPr>
              <a:t>ultrapura</a:t>
            </a:r>
            <a:r>
              <a:rPr lang="es-ES" sz="2800" b="1" dirty="0">
                <a:solidFill>
                  <a:srgbClr val="002060"/>
                </a:solidFill>
              </a:rPr>
              <a:t> </a:t>
            </a:r>
            <a:r>
              <a:rPr lang="es-ES" sz="2800" b="1" dirty="0" smtClean="0">
                <a:solidFill>
                  <a:srgbClr val="002060"/>
                </a:solidFill>
              </a:rPr>
              <a:t>para </a:t>
            </a:r>
            <a:r>
              <a:rPr lang="es-ES" sz="2800" b="1" dirty="0">
                <a:solidFill>
                  <a:srgbClr val="002060"/>
                </a:solidFill>
              </a:rPr>
              <a:t>evitar que se ensucien o corroan los tubos y las </a:t>
            </a:r>
            <a:r>
              <a:rPr lang="es-ES" sz="2800" b="1" dirty="0" smtClean="0">
                <a:solidFill>
                  <a:srgbClr val="002060"/>
                </a:solidFill>
              </a:rPr>
              <a:t>turbinas.</a:t>
            </a:r>
            <a:endParaRPr lang="es-E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75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Plantas de Generación a Carbón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80403"/>
            <a:ext cx="10873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rgbClr val="C00000"/>
                </a:solidFill>
              </a:rPr>
              <a:t>Caldera Moderna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Para </a:t>
            </a:r>
            <a:r>
              <a:rPr lang="es-ES" sz="2800" b="1" dirty="0">
                <a:solidFill>
                  <a:srgbClr val="002060"/>
                </a:solidFill>
              </a:rPr>
              <a:t>maximizar la eficiencia, se inyecta vapor </a:t>
            </a:r>
            <a:r>
              <a:rPr lang="es-ES" sz="2800" b="1" dirty="0" smtClean="0">
                <a:solidFill>
                  <a:srgbClr val="002060"/>
                </a:solidFill>
              </a:rPr>
              <a:t>en </a:t>
            </a:r>
            <a:r>
              <a:rPr lang="es-ES" sz="2800" b="1" dirty="0">
                <a:solidFill>
                  <a:srgbClr val="002060"/>
                </a:solidFill>
              </a:rPr>
              <a:t>las turbinas a la presión más alta</a:t>
            </a:r>
            <a:r>
              <a:rPr lang="es-ES" sz="2800" b="1" dirty="0" smtClean="0">
                <a:solidFill>
                  <a:srgbClr val="002060"/>
                </a:solidFill>
              </a:rPr>
              <a:t>...y se extrae, por </a:t>
            </a:r>
            <a:r>
              <a:rPr lang="es-ES" sz="2800" b="1" dirty="0">
                <a:solidFill>
                  <a:srgbClr val="002060"/>
                </a:solidFill>
              </a:rPr>
              <a:t>la parte posterior de la turbina </a:t>
            </a:r>
            <a:r>
              <a:rPr lang="es-ES" sz="2800" b="1" dirty="0" smtClean="0">
                <a:solidFill>
                  <a:srgbClr val="002060"/>
                </a:solidFill>
              </a:rPr>
              <a:t>LP, </a:t>
            </a:r>
            <a:r>
              <a:rPr lang="es-ES" sz="2800" b="1" dirty="0">
                <a:solidFill>
                  <a:srgbClr val="002060"/>
                </a:solidFill>
              </a:rPr>
              <a:t>a </a:t>
            </a: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presión más baja </a:t>
            </a:r>
            <a:r>
              <a:rPr lang="es-ES" sz="2800" b="1" dirty="0" smtClean="0">
                <a:solidFill>
                  <a:srgbClr val="002060"/>
                </a:solidFill>
              </a:rPr>
              <a:t>posible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Se </a:t>
            </a:r>
            <a:r>
              <a:rPr lang="es-ES" sz="2800" b="1" dirty="0">
                <a:solidFill>
                  <a:srgbClr val="002060"/>
                </a:solidFill>
              </a:rPr>
              <a:t>utiliza un sistema de enfriamiento separado para enfriar </a:t>
            </a:r>
            <a:r>
              <a:rPr lang="es-ES" sz="2800" b="1" dirty="0" smtClean="0">
                <a:solidFill>
                  <a:srgbClr val="002060"/>
                </a:solidFill>
              </a:rPr>
              <a:t>y </a:t>
            </a:r>
            <a:r>
              <a:rPr lang="es-ES" sz="2800" b="1" dirty="0">
                <a:solidFill>
                  <a:srgbClr val="002060"/>
                </a:solidFill>
              </a:rPr>
              <a:t>condensar el vapor </a:t>
            </a:r>
            <a:r>
              <a:rPr lang="es-ES" sz="2800" b="1" dirty="0" smtClean="0">
                <a:solidFill>
                  <a:srgbClr val="002060"/>
                </a:solidFill>
              </a:rPr>
              <a:t>utilizado</a:t>
            </a:r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Con </a:t>
            </a:r>
            <a:r>
              <a:rPr lang="es-ES" sz="2800" b="1" dirty="0">
                <a:solidFill>
                  <a:srgbClr val="002060"/>
                </a:solidFill>
              </a:rPr>
              <a:t>diferencia, la mayor parte del agua utilizada en una planta de vapor se </a:t>
            </a:r>
            <a:r>
              <a:rPr lang="es-ES" sz="2800" b="1" dirty="0" smtClean="0">
                <a:solidFill>
                  <a:srgbClr val="002060"/>
                </a:solidFill>
              </a:rPr>
              <a:t>encuentra </a:t>
            </a:r>
            <a:r>
              <a:rPr lang="es-ES" sz="2800" b="1" dirty="0">
                <a:solidFill>
                  <a:srgbClr val="002060"/>
                </a:solidFill>
              </a:rPr>
              <a:t>en el sistema de agua de refrigeración.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penacho de vapor del sistema de enfriamiento a </a:t>
            </a:r>
            <a:r>
              <a:rPr lang="es-ES" sz="2800" b="1" dirty="0" smtClean="0">
                <a:solidFill>
                  <a:srgbClr val="002060"/>
                </a:solidFill>
              </a:rPr>
              <a:t>menudo </a:t>
            </a:r>
            <a:r>
              <a:rPr lang="es-ES" sz="2800" b="1" dirty="0">
                <a:solidFill>
                  <a:srgbClr val="002060"/>
                </a:solidFill>
              </a:rPr>
              <a:t>es visible por millas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81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Generación de vapor térmico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124744"/>
            <a:ext cx="7848872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1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Plantas de Generación a Carbón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80403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/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escape de combustión </a:t>
            </a:r>
            <a:r>
              <a:rPr lang="es-ES" sz="2800" b="1" dirty="0" smtClean="0">
                <a:solidFill>
                  <a:srgbClr val="002060"/>
                </a:solidFill>
              </a:rPr>
              <a:t>incluye</a:t>
            </a:r>
          </a:p>
          <a:p>
            <a:pPr marL="0" lvl="2" algn="just"/>
            <a:endParaRPr lang="es-ES" sz="2800" b="1" dirty="0">
              <a:solidFill>
                <a:srgbClr val="002060"/>
              </a:solidFill>
            </a:endParaRP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err="1" smtClean="0">
                <a:solidFill>
                  <a:srgbClr val="002060"/>
                </a:solidFill>
              </a:rPr>
              <a:t>SOx</a:t>
            </a:r>
            <a:r>
              <a:rPr lang="es-ES" sz="2800" b="1" dirty="0" smtClean="0">
                <a:solidFill>
                  <a:srgbClr val="002060"/>
                </a:solidFill>
              </a:rPr>
              <a:t> </a:t>
            </a:r>
            <a:r>
              <a:rPr lang="es-ES" sz="2800" b="1" dirty="0">
                <a:solidFill>
                  <a:srgbClr val="002060"/>
                </a:solidFill>
              </a:rPr>
              <a:t>(Azufre y Oxígeno – crea Lluvia ácida) 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err="1" smtClean="0">
                <a:solidFill>
                  <a:srgbClr val="002060"/>
                </a:solidFill>
              </a:rPr>
              <a:t>NOx</a:t>
            </a:r>
            <a:r>
              <a:rPr lang="es-ES" sz="2800" b="1" dirty="0" smtClean="0">
                <a:solidFill>
                  <a:srgbClr val="002060"/>
                </a:solidFill>
              </a:rPr>
              <a:t> </a:t>
            </a:r>
            <a:r>
              <a:rPr lang="es-ES" sz="2800" b="1" dirty="0">
                <a:solidFill>
                  <a:srgbClr val="002060"/>
                </a:solidFill>
              </a:rPr>
              <a:t>(nitrógeno: crea PM10 y neblina regional) 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Rocas </a:t>
            </a:r>
            <a:r>
              <a:rPr lang="es-ES" sz="2800" b="1" dirty="0">
                <a:solidFill>
                  <a:srgbClr val="002060"/>
                </a:solidFill>
              </a:rPr>
              <a:t>(polvo y ceniza)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CO2 </a:t>
            </a:r>
            <a:r>
              <a:rPr lang="es-ES" sz="2800" b="1" dirty="0">
                <a:solidFill>
                  <a:srgbClr val="002060"/>
                </a:solidFill>
              </a:rPr>
              <a:t>(gas de efecto invernadero)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Mercurio </a:t>
            </a:r>
            <a:r>
              <a:rPr lang="es-ES" sz="2800" b="1" dirty="0">
                <a:solidFill>
                  <a:srgbClr val="002060"/>
                </a:solidFill>
              </a:rPr>
              <a:t>(nativo del carbón y la tierra, se transporta por el aire </a:t>
            </a:r>
            <a:r>
              <a:rPr lang="es-ES" sz="2800" b="1" dirty="0" smtClean="0">
                <a:solidFill>
                  <a:srgbClr val="002060"/>
                </a:solidFill>
              </a:rPr>
              <a:t>en </a:t>
            </a:r>
            <a:r>
              <a:rPr lang="es-ES" sz="2800" b="1" dirty="0">
                <a:solidFill>
                  <a:srgbClr val="002060"/>
                </a:solidFill>
              </a:rPr>
              <a:t>el humo) afortunadamente en concentraciones muy </a:t>
            </a:r>
            <a:r>
              <a:rPr lang="es-ES" sz="2800" b="1" dirty="0" smtClean="0">
                <a:solidFill>
                  <a:srgbClr val="002060"/>
                </a:solidFill>
              </a:rPr>
              <a:t>pequeñas</a:t>
            </a:r>
          </a:p>
        </p:txBody>
      </p:sp>
    </p:spTree>
    <p:extLst>
      <p:ext uri="{BB962C8B-B14F-4D97-AF65-F5344CB8AC3E}">
        <p14:creationId xmlns:p14="http://schemas.microsoft.com/office/powerpoint/2010/main" val="49523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Plantas de Generación a Carbón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80403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/>
            <a:r>
              <a:rPr lang="es-ES" sz="2800" b="1" dirty="0">
                <a:solidFill>
                  <a:srgbClr val="002060"/>
                </a:solidFill>
              </a:rPr>
              <a:t>El control de la contaminación incluye</a:t>
            </a:r>
            <a:r>
              <a:rPr lang="es-ES" sz="2800" b="1" dirty="0" smtClean="0">
                <a:solidFill>
                  <a:srgbClr val="002060"/>
                </a:solidFill>
              </a:rPr>
              <a:t>:</a:t>
            </a:r>
          </a:p>
          <a:p>
            <a:pPr marL="0" lvl="2" algn="just"/>
            <a:endParaRPr lang="es-ES" sz="2800" b="1" dirty="0">
              <a:solidFill>
                <a:srgbClr val="002060"/>
              </a:solidFill>
            </a:endParaRPr>
          </a:p>
          <a:p>
            <a:pPr marL="1828800" lvl="5" indent="-457200" algn="just">
              <a:buFont typeface="Arial" panose="020B0604020202020204" pitchFamily="34" charset="0"/>
              <a:buChar char="•"/>
            </a:pPr>
            <a:r>
              <a:rPr lang="es-ES" sz="2800" b="1" dirty="0" err="1" smtClean="0">
                <a:solidFill>
                  <a:srgbClr val="002060"/>
                </a:solidFill>
              </a:rPr>
              <a:t>Precipitadores</a:t>
            </a:r>
            <a:r>
              <a:rPr lang="es-ES" sz="2800" b="1" dirty="0" smtClean="0">
                <a:solidFill>
                  <a:srgbClr val="002060"/>
                </a:solidFill>
              </a:rPr>
              <a:t> </a:t>
            </a:r>
            <a:r>
              <a:rPr lang="es-ES" sz="2800" b="1" dirty="0">
                <a:solidFill>
                  <a:srgbClr val="002060"/>
                </a:solidFill>
              </a:rPr>
              <a:t>electroestáticos: la electricidad estática </a:t>
            </a:r>
            <a:r>
              <a:rPr lang="es-ES" sz="2800" b="1" dirty="0" smtClean="0">
                <a:solidFill>
                  <a:srgbClr val="002060"/>
                </a:solidFill>
              </a:rPr>
              <a:t>atrae </a:t>
            </a:r>
            <a:r>
              <a:rPr lang="es-ES" sz="2800" b="1" dirty="0">
                <a:solidFill>
                  <a:srgbClr val="002060"/>
                </a:solidFill>
              </a:rPr>
              <a:t>partículas contaminantes</a:t>
            </a:r>
          </a:p>
          <a:p>
            <a:pPr marL="1828800" lvl="5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Bag-</a:t>
            </a:r>
            <a:r>
              <a:rPr lang="es-ES" sz="2800" b="1" dirty="0" err="1" smtClean="0">
                <a:solidFill>
                  <a:srgbClr val="002060"/>
                </a:solidFill>
              </a:rPr>
              <a:t>house</a:t>
            </a:r>
            <a:r>
              <a:rPr lang="es-ES" sz="2800" b="1" dirty="0">
                <a:solidFill>
                  <a:srgbClr val="002060"/>
                </a:solidFill>
              </a:rPr>
              <a:t>: las bolsas de aspiradora gigantes filtran el aire </a:t>
            </a:r>
            <a:endParaRPr lang="es-ES" sz="2800" b="1" dirty="0" smtClean="0">
              <a:solidFill>
                <a:srgbClr val="002060"/>
              </a:solidFill>
            </a:endParaRPr>
          </a:p>
          <a:p>
            <a:pPr marL="1828800" lvl="5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SCR (convertidor catalítico selectivo) Rocíe amoníaco en el escape </a:t>
            </a:r>
            <a:r>
              <a:rPr lang="es-ES" sz="2800" b="1" dirty="0">
                <a:solidFill>
                  <a:srgbClr val="002060"/>
                </a:solidFill>
              </a:rPr>
              <a:t>y luego envíelo a través de un convertidor </a:t>
            </a:r>
            <a:r>
              <a:rPr lang="es-ES" sz="2800" b="1" dirty="0" smtClean="0">
                <a:solidFill>
                  <a:srgbClr val="002060"/>
                </a:solidFill>
              </a:rPr>
              <a:t>catalítico</a:t>
            </a:r>
            <a:endParaRPr lang="es-ES" sz="2800" b="1" dirty="0">
              <a:solidFill>
                <a:srgbClr val="002060"/>
              </a:solidFill>
            </a:endParaRPr>
          </a:p>
          <a:p>
            <a:pPr marL="1828800" lvl="5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Depurador</a:t>
            </a:r>
            <a:r>
              <a:rPr lang="es-ES" sz="2800" b="1" dirty="0">
                <a:solidFill>
                  <a:srgbClr val="002060"/>
                </a:solidFill>
              </a:rPr>
              <a:t>: rocíe polvo de piedra caliza húmeda en </a:t>
            </a: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escape; reacciona con el </a:t>
            </a:r>
            <a:r>
              <a:rPr lang="es-ES" sz="2800" b="1" dirty="0" err="1">
                <a:solidFill>
                  <a:srgbClr val="002060"/>
                </a:solidFill>
              </a:rPr>
              <a:t>NOx</a:t>
            </a:r>
            <a:r>
              <a:rPr lang="es-ES" sz="2800" b="1" dirty="0">
                <a:solidFill>
                  <a:srgbClr val="002060"/>
                </a:solidFill>
              </a:rPr>
              <a:t> y el </a:t>
            </a:r>
            <a:r>
              <a:rPr lang="es-ES" sz="2800" b="1" dirty="0" err="1">
                <a:solidFill>
                  <a:srgbClr val="002060"/>
                </a:solidFill>
              </a:rPr>
              <a:t>SOx</a:t>
            </a:r>
            <a:r>
              <a:rPr lang="es-ES" sz="2800" b="1" dirty="0">
                <a:solidFill>
                  <a:srgbClr val="002060"/>
                </a:solidFill>
              </a:rPr>
              <a:t>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49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620688"/>
            <a:ext cx="8280920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0195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548680"/>
            <a:ext cx="8208911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7143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548680"/>
            <a:ext cx="828092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0276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664" y="908720"/>
            <a:ext cx="612068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5920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nucleares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80403"/>
            <a:ext cx="108732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/>
            <a:r>
              <a:rPr lang="es-ES" sz="2800" b="1" dirty="0">
                <a:solidFill>
                  <a:srgbClr val="002060"/>
                </a:solidFill>
              </a:rPr>
              <a:t>• Manejo de combustible</a:t>
            </a:r>
          </a:p>
          <a:p>
            <a:pPr marL="0" lvl="2" algn="just"/>
            <a:r>
              <a:rPr lang="es-ES" sz="2800" b="1" dirty="0">
                <a:solidFill>
                  <a:srgbClr val="002060"/>
                </a:solidFill>
              </a:rPr>
              <a:t>• Fundamentos de los reactores nucleares</a:t>
            </a:r>
          </a:p>
          <a:p>
            <a:pPr marL="0" lvl="2" algn="just"/>
            <a:r>
              <a:rPr lang="es-ES" sz="2800" b="1" dirty="0">
                <a:solidFill>
                  <a:srgbClr val="002060"/>
                </a:solidFill>
              </a:rPr>
              <a:t>• Generación de vapor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14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Manejo de combustible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80403"/>
            <a:ext cx="108732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Todo </a:t>
            </a:r>
            <a:r>
              <a:rPr lang="es-ES" sz="2800" b="1" dirty="0">
                <a:solidFill>
                  <a:srgbClr val="002060"/>
                </a:solidFill>
              </a:rPr>
              <a:t>el combustible nuclear se almacena dentro del propio </a:t>
            </a:r>
            <a:r>
              <a:rPr lang="es-ES" sz="2800" b="1" dirty="0" smtClean="0">
                <a:solidFill>
                  <a:srgbClr val="002060"/>
                </a:solidFill>
              </a:rPr>
              <a:t>reactor </a:t>
            </a:r>
            <a:r>
              <a:rPr lang="es-ES" sz="2800" b="1" dirty="0">
                <a:solidFill>
                  <a:srgbClr val="002060"/>
                </a:solidFill>
              </a:rPr>
              <a:t>nuclear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Cuando </a:t>
            </a:r>
            <a:r>
              <a:rPr lang="es-ES" sz="2800" b="1" dirty="0">
                <a:solidFill>
                  <a:srgbClr val="002060"/>
                </a:solidFill>
              </a:rPr>
              <a:t>se agota el combustible, la unidad se apaga y se vuelve </a:t>
            </a:r>
            <a:r>
              <a:rPr lang="es-ES" sz="2800" b="1" dirty="0" smtClean="0">
                <a:solidFill>
                  <a:srgbClr val="002060"/>
                </a:solidFill>
              </a:rPr>
              <a:t>a </a:t>
            </a:r>
            <a:r>
              <a:rPr lang="es-ES" sz="2800" b="1" dirty="0">
                <a:solidFill>
                  <a:srgbClr val="002060"/>
                </a:solidFill>
              </a:rPr>
              <a:t>cargar combustible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Esto </a:t>
            </a:r>
            <a:r>
              <a:rPr lang="es-ES" sz="2800" b="1" dirty="0">
                <a:solidFill>
                  <a:srgbClr val="002060"/>
                </a:solidFill>
              </a:rPr>
              <a:t>se llama </a:t>
            </a:r>
            <a:r>
              <a:rPr lang="es-ES" sz="2800" b="1" dirty="0" smtClean="0">
                <a:solidFill>
                  <a:srgbClr val="002060"/>
                </a:solidFill>
              </a:rPr>
              <a:t>corte </a:t>
            </a:r>
            <a:r>
              <a:rPr lang="es-ES" sz="2800" b="1" dirty="0">
                <a:solidFill>
                  <a:srgbClr val="002060"/>
                </a:solidFill>
              </a:rPr>
              <a:t>de reabastecimiento de </a:t>
            </a:r>
            <a:r>
              <a:rPr lang="es-ES" sz="2800" b="1" dirty="0" smtClean="0">
                <a:solidFill>
                  <a:srgbClr val="002060"/>
                </a:solidFill>
              </a:rPr>
              <a:t>combustible y </a:t>
            </a:r>
            <a:r>
              <a:rPr lang="es-ES" sz="2800" b="1" dirty="0">
                <a:solidFill>
                  <a:srgbClr val="002060"/>
                </a:solidFill>
              </a:rPr>
              <a:t>suele </a:t>
            </a:r>
            <a:r>
              <a:rPr lang="es-ES" sz="2800" b="1" dirty="0" smtClean="0">
                <a:solidFill>
                  <a:srgbClr val="002060"/>
                </a:solidFill>
              </a:rPr>
              <a:t>combinarse </a:t>
            </a:r>
            <a:r>
              <a:rPr lang="es-ES" sz="2800" b="1" dirty="0">
                <a:solidFill>
                  <a:srgbClr val="002060"/>
                </a:solidFill>
              </a:rPr>
              <a:t>con una parada de </a:t>
            </a:r>
            <a:r>
              <a:rPr lang="es-ES" sz="2800" b="1" dirty="0" smtClean="0">
                <a:solidFill>
                  <a:srgbClr val="002060"/>
                </a:solidFill>
              </a:rPr>
              <a:t>mantenimiento</a:t>
            </a: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unidades nucleares requieren una parada de recarga de </a:t>
            </a:r>
            <a:r>
              <a:rPr lang="es-ES" sz="2800" b="1" dirty="0" smtClean="0">
                <a:solidFill>
                  <a:srgbClr val="002060"/>
                </a:solidFill>
              </a:rPr>
              <a:t>combustible </a:t>
            </a:r>
            <a:r>
              <a:rPr lang="es-ES" sz="2800" b="1" dirty="0">
                <a:solidFill>
                  <a:srgbClr val="002060"/>
                </a:solidFill>
              </a:rPr>
              <a:t>aproximadamente cada 18-36 meses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21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Combustible nuclear (</a:t>
            </a:r>
            <a:r>
              <a:rPr lang="es-ES" sz="3200" b="1" dirty="0" err="1">
                <a:solidFill>
                  <a:srgbClr val="0070C0"/>
                </a:solidFill>
              </a:rPr>
              <a:t>NewClear</a:t>
            </a:r>
            <a:r>
              <a:rPr lang="es-ES" sz="3200" b="1" dirty="0">
                <a:solidFill>
                  <a:srgbClr val="0070C0"/>
                </a:solidFill>
              </a:rPr>
              <a:t>)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80403"/>
            <a:ext cx="10873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combustible nuclear es un compuesto de dióxido de </a:t>
            </a:r>
            <a:r>
              <a:rPr lang="es-ES" sz="2800" b="1" dirty="0" smtClean="0">
                <a:solidFill>
                  <a:srgbClr val="002060"/>
                </a:solidFill>
              </a:rPr>
              <a:t>uranio </a:t>
            </a:r>
            <a:r>
              <a:rPr lang="es-ES" sz="2800" b="1" dirty="0">
                <a:solidFill>
                  <a:srgbClr val="002060"/>
                </a:solidFill>
              </a:rPr>
              <a:t>(UO2) que consta de uranio natural (U-238) e </a:t>
            </a:r>
            <a:r>
              <a:rPr lang="es-ES" sz="2800" b="1" dirty="0" smtClean="0">
                <a:solidFill>
                  <a:srgbClr val="002060"/>
                </a:solidFill>
              </a:rPr>
              <a:t>isótopos </a:t>
            </a:r>
            <a:r>
              <a:rPr lang="es-ES" sz="2800" b="1" dirty="0">
                <a:solidFill>
                  <a:srgbClr val="002060"/>
                </a:solidFill>
              </a:rPr>
              <a:t>de uranio, como el </a:t>
            </a:r>
            <a:r>
              <a:rPr lang="es-ES" sz="2800" b="1" dirty="0" smtClean="0">
                <a:solidFill>
                  <a:srgbClr val="002060"/>
                </a:solidFill>
              </a:rPr>
              <a:t>U-235</a:t>
            </a: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combustible cerámico viene en pequeños gránulos </a:t>
            </a:r>
            <a:r>
              <a:rPr lang="es-ES" sz="2800" b="1" dirty="0" smtClean="0">
                <a:solidFill>
                  <a:srgbClr val="002060"/>
                </a:solidFill>
              </a:rPr>
              <a:t>cilíndricos.</a:t>
            </a: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barras de combustible contienen pilas de gránulos. Las barras de </a:t>
            </a:r>
            <a:r>
              <a:rPr lang="es-ES" sz="2800" b="1" dirty="0" smtClean="0">
                <a:solidFill>
                  <a:srgbClr val="002060"/>
                </a:solidFill>
              </a:rPr>
              <a:t>combustible </a:t>
            </a:r>
            <a:r>
              <a:rPr lang="es-ES" sz="2800" b="1" dirty="0">
                <a:solidFill>
                  <a:srgbClr val="002060"/>
                </a:solidFill>
              </a:rPr>
              <a:t>tienen entre 12 y 14 pies de largo. Grupos de barras de </a:t>
            </a:r>
            <a:r>
              <a:rPr lang="es-ES" sz="2800" b="1" dirty="0" smtClean="0">
                <a:solidFill>
                  <a:srgbClr val="002060"/>
                </a:solidFill>
              </a:rPr>
              <a:t>combustible</a:t>
            </a:r>
            <a:r>
              <a:rPr lang="es-ES" sz="2800" b="1" dirty="0">
                <a:solidFill>
                  <a:srgbClr val="002060"/>
                </a:solidFill>
              </a:rPr>
              <a:t>, </a:t>
            </a:r>
            <a:r>
              <a:rPr lang="es-ES" sz="2800" b="1" dirty="0" smtClean="0">
                <a:solidFill>
                  <a:srgbClr val="002060"/>
                </a:solidFill>
              </a:rPr>
              <a:t>llamados manojos, se </a:t>
            </a:r>
            <a:r>
              <a:rPr lang="es-ES" sz="2800" b="1" dirty="0">
                <a:solidFill>
                  <a:srgbClr val="002060"/>
                </a:solidFill>
              </a:rPr>
              <a:t>montan verticalmente dentro del </a:t>
            </a:r>
            <a:r>
              <a:rPr lang="es-ES" sz="2800" b="1" dirty="0" smtClean="0">
                <a:solidFill>
                  <a:srgbClr val="002060"/>
                </a:solidFill>
              </a:rPr>
              <a:t>reactor</a:t>
            </a:r>
          </a:p>
        </p:txBody>
      </p:sp>
    </p:spTree>
    <p:extLst>
      <p:ext uri="{BB962C8B-B14F-4D97-AF65-F5344CB8AC3E}">
        <p14:creationId xmlns:p14="http://schemas.microsoft.com/office/powerpoint/2010/main" val="119939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54868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Pellets de combustible nuclear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1268760"/>
            <a:ext cx="8640959" cy="50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40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54868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Barras de combustible nuclear (paquetes)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1268760"/>
            <a:ext cx="748883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8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54868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Barras de combustible nuclear (paquetes)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1133455"/>
            <a:ext cx="7200800" cy="531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72" y="548680"/>
            <a:ext cx="5760639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4296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620688"/>
            <a:ext cx="792088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5391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620688"/>
            <a:ext cx="7128792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837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Fisión nuclear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80403"/>
            <a:ext cx="108732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calor requerido para producir vapor se genera en </a:t>
            </a:r>
            <a:r>
              <a:rPr lang="es-ES" sz="2800" b="1" dirty="0" smtClean="0">
                <a:solidFill>
                  <a:srgbClr val="002060"/>
                </a:solidFill>
              </a:rPr>
              <a:t>un reactor </a:t>
            </a:r>
            <a:r>
              <a:rPr lang="es-ES" sz="2800" b="1" dirty="0">
                <a:solidFill>
                  <a:srgbClr val="002060"/>
                </a:solidFill>
              </a:rPr>
              <a:t>nuclear mediante un proceso llamado Fisión </a:t>
            </a:r>
            <a:r>
              <a:rPr lang="es-ES" sz="2800" b="1" dirty="0" smtClean="0">
                <a:solidFill>
                  <a:srgbClr val="002060"/>
                </a:solidFill>
              </a:rPr>
              <a:t>Nuclear</a:t>
            </a: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Cuando </a:t>
            </a:r>
            <a:r>
              <a:rPr lang="es-ES" sz="2800" b="1" dirty="0">
                <a:solidFill>
                  <a:srgbClr val="002060"/>
                </a:solidFill>
              </a:rPr>
              <a:t>un neutrón choca con un átomo de </a:t>
            </a:r>
            <a:r>
              <a:rPr lang="es-ES" sz="2800" b="1" dirty="0" smtClean="0">
                <a:solidFill>
                  <a:srgbClr val="002060"/>
                </a:solidFill>
              </a:rPr>
              <a:t>uranio</a:t>
            </a:r>
            <a:r>
              <a:rPr lang="es-ES" sz="2800" b="1" dirty="0">
                <a:solidFill>
                  <a:srgbClr val="002060"/>
                </a:solidFill>
              </a:rPr>
              <a:t>, el núcleo se divide en numerosos </a:t>
            </a:r>
            <a:r>
              <a:rPr lang="es-ES" sz="2800" b="1" dirty="0" smtClean="0">
                <a:solidFill>
                  <a:srgbClr val="002060"/>
                </a:solidFill>
              </a:rPr>
              <a:t>fragmentos</a:t>
            </a:r>
            <a:r>
              <a:rPr lang="es-ES" sz="2800" b="1" dirty="0">
                <a:solidFill>
                  <a:srgbClr val="002060"/>
                </a:solidFill>
              </a:rPr>
              <a:t>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80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476672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Fisión </a:t>
            </a:r>
            <a:r>
              <a:rPr lang="es-ES" sz="3200" b="1" dirty="0" smtClean="0">
                <a:solidFill>
                  <a:srgbClr val="0070C0"/>
                </a:solidFill>
              </a:rPr>
              <a:t>Nuclear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1268760"/>
            <a:ext cx="9721080" cy="42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Fisión nuclear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Cada </a:t>
            </a:r>
            <a:r>
              <a:rPr lang="es-ES" sz="2800" b="1" dirty="0">
                <a:solidFill>
                  <a:srgbClr val="002060"/>
                </a:solidFill>
              </a:rPr>
              <a:t>colisión libera una pequeña cantidad de </a:t>
            </a:r>
            <a:r>
              <a:rPr lang="es-ES" sz="2800" b="1" dirty="0" smtClean="0">
                <a:solidFill>
                  <a:srgbClr val="002060"/>
                </a:solidFill>
              </a:rPr>
              <a:t>energía </a:t>
            </a:r>
            <a:r>
              <a:rPr lang="es-ES" sz="2800" b="1" dirty="0">
                <a:solidFill>
                  <a:srgbClr val="002060"/>
                </a:solidFill>
              </a:rPr>
              <a:t>en forma de calor (~177MeV</a:t>
            </a:r>
            <a:r>
              <a:rPr lang="es-ES" sz="2800" b="1" dirty="0" smtClean="0">
                <a:solidFill>
                  <a:srgbClr val="002060"/>
                </a:solidFill>
              </a:rPr>
              <a:t>)</a:t>
            </a: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Algunos </a:t>
            </a:r>
            <a:r>
              <a:rPr lang="es-ES" sz="2800" b="1" dirty="0">
                <a:solidFill>
                  <a:srgbClr val="002060"/>
                </a:solidFill>
              </a:rPr>
              <a:t>fragmentos chocan con otros átomos, lo </a:t>
            </a:r>
            <a:r>
              <a:rPr lang="es-ES" sz="2800" b="1" dirty="0" smtClean="0">
                <a:solidFill>
                  <a:srgbClr val="002060"/>
                </a:solidFill>
              </a:rPr>
              <a:t>que </a:t>
            </a:r>
            <a:r>
              <a:rPr lang="es-ES" sz="2800" b="1" dirty="0">
                <a:solidFill>
                  <a:srgbClr val="002060"/>
                </a:solidFill>
              </a:rPr>
              <a:t>hace que estos átomos se dividan y generen </a:t>
            </a:r>
            <a:r>
              <a:rPr lang="es-ES" sz="2800" b="1" dirty="0" smtClean="0">
                <a:solidFill>
                  <a:srgbClr val="002060"/>
                </a:solidFill>
              </a:rPr>
              <a:t>calor </a:t>
            </a:r>
            <a:r>
              <a:rPr lang="es-ES" sz="2800" b="1" dirty="0">
                <a:solidFill>
                  <a:srgbClr val="002060"/>
                </a:solidFill>
              </a:rPr>
              <a:t>adicional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2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Dentro </a:t>
            </a:r>
            <a:r>
              <a:rPr lang="es-ES" sz="2800" b="1" dirty="0">
                <a:solidFill>
                  <a:srgbClr val="002060"/>
                </a:solidFill>
              </a:rPr>
              <a:t>del reactor nuclear, millones de estas reacciones </a:t>
            </a:r>
            <a:r>
              <a:rPr lang="es-ES" sz="2800" b="1" dirty="0" smtClean="0">
                <a:solidFill>
                  <a:srgbClr val="002060"/>
                </a:solidFill>
              </a:rPr>
              <a:t>tienen </a:t>
            </a:r>
            <a:r>
              <a:rPr lang="es-ES" sz="2800" b="1" dirty="0">
                <a:solidFill>
                  <a:srgbClr val="002060"/>
                </a:solidFill>
              </a:rPr>
              <a:t>lugar continuamente, creando grandes cantidades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calor que se utilizan para hervir el agua.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76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Fisión nuclear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/>
            <a:r>
              <a:rPr lang="es-ES" sz="2800" b="1" dirty="0">
                <a:solidFill>
                  <a:srgbClr val="002060"/>
                </a:solidFill>
              </a:rPr>
              <a:t>Entonces, ¿cuánto tiempo tardan estas reacciones?</a:t>
            </a:r>
          </a:p>
          <a:p>
            <a:pPr marL="0" lvl="2" algn="just"/>
            <a:endParaRPr lang="es-ES" sz="2800" b="1" dirty="0" smtClean="0">
              <a:solidFill>
                <a:srgbClr val="002060"/>
              </a:solidFill>
            </a:endParaRPr>
          </a:p>
          <a:p>
            <a:pPr marL="0" lvl="2" algn="just"/>
            <a:r>
              <a:rPr lang="es-ES" sz="2800" b="1" dirty="0" smtClean="0">
                <a:solidFill>
                  <a:srgbClr val="002060"/>
                </a:solidFill>
              </a:rPr>
              <a:t>	Dentro </a:t>
            </a:r>
            <a:r>
              <a:rPr lang="es-ES" sz="2800" b="1" dirty="0">
                <a:solidFill>
                  <a:srgbClr val="002060"/>
                </a:solidFill>
              </a:rPr>
              <a:t>de 1 segundo, un neutrón puede resultar </a:t>
            </a:r>
            <a:r>
              <a:rPr lang="es-ES" sz="2800" b="1" dirty="0" smtClean="0">
                <a:solidFill>
                  <a:srgbClr val="002060"/>
                </a:solidFill>
              </a:rPr>
              <a:t>en </a:t>
            </a:r>
            <a:r>
              <a:rPr lang="es-ES" sz="2800" b="1" dirty="0">
                <a:solidFill>
                  <a:srgbClr val="002060"/>
                </a:solidFill>
              </a:rPr>
              <a:t>10,000 a </a:t>
            </a:r>
            <a:r>
              <a:rPr lang="es-ES" sz="2800" b="1" dirty="0" smtClean="0">
                <a:solidFill>
                  <a:srgbClr val="002060"/>
                </a:solidFill>
              </a:rPr>
              <a:t>	10,000,000 </a:t>
            </a:r>
            <a:r>
              <a:rPr lang="es-ES" sz="2800" b="1" dirty="0">
                <a:solidFill>
                  <a:srgbClr val="002060"/>
                </a:solidFill>
              </a:rPr>
              <a:t>de otras reacciones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0" lvl="2" algn="just"/>
            <a:endParaRPr lang="es-ES" sz="2800" b="1" dirty="0">
              <a:solidFill>
                <a:srgbClr val="002060"/>
              </a:solidFill>
            </a:endParaRPr>
          </a:p>
          <a:p>
            <a:pPr marL="0" lvl="2" algn="just"/>
            <a:r>
              <a:rPr lang="es-ES" sz="2800" b="1" dirty="0" smtClean="0">
                <a:solidFill>
                  <a:srgbClr val="002060"/>
                </a:solidFill>
              </a:rPr>
              <a:t>		</a:t>
            </a:r>
            <a:r>
              <a:rPr lang="es-ES" sz="2800" b="1" dirty="0" err="1" smtClean="0">
                <a:solidFill>
                  <a:srgbClr val="002060"/>
                </a:solidFill>
              </a:rPr>
              <a:t>Subcrítico</a:t>
            </a:r>
            <a:r>
              <a:rPr lang="es-ES" sz="2800" b="1" dirty="0">
                <a:solidFill>
                  <a:srgbClr val="002060"/>
                </a:solidFill>
              </a:rPr>
              <a:t>, Crítico, Supercrítico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3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Control </a:t>
            </a:r>
            <a:r>
              <a:rPr lang="es-ES" sz="3200" b="1" dirty="0">
                <a:solidFill>
                  <a:srgbClr val="0070C0"/>
                </a:solidFill>
              </a:rPr>
              <a:t>nuclear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fisión debe ser controlada. Ciertos materiales, </a:t>
            </a:r>
            <a:r>
              <a:rPr lang="es-ES" sz="2800" b="1" dirty="0" smtClean="0">
                <a:solidFill>
                  <a:srgbClr val="002060"/>
                </a:solidFill>
              </a:rPr>
              <a:t>como </a:t>
            </a:r>
            <a:r>
              <a:rPr lang="es-ES" sz="2800" b="1" dirty="0">
                <a:solidFill>
                  <a:srgbClr val="002060"/>
                </a:solidFill>
              </a:rPr>
              <a:t>el boro, el carbono y el gadolinio, pueden </a:t>
            </a:r>
            <a:r>
              <a:rPr lang="es-ES" sz="2800" b="1" dirty="0" smtClean="0">
                <a:solidFill>
                  <a:srgbClr val="002060"/>
                </a:solidFill>
              </a:rPr>
              <a:t>absorber </a:t>
            </a:r>
            <a:r>
              <a:rPr lang="es-ES" sz="2800" b="1" dirty="0">
                <a:solidFill>
                  <a:srgbClr val="002060"/>
                </a:solidFill>
              </a:rPr>
              <a:t>neutrones y otras partículas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9144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9144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control del reactor se logra con varillas hechas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materiales absorbentes de neutrones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914400" lvl="3" indent="-457200" algn="just">
              <a:buFont typeface="Arial" panose="020B0604020202020204" pitchFamily="34" charset="0"/>
              <a:buChar char="•"/>
            </a:pPr>
            <a:endParaRPr lang="es-ES" sz="2800" b="1" dirty="0" smtClean="0">
              <a:solidFill>
                <a:srgbClr val="002060"/>
              </a:solidFill>
            </a:endParaRPr>
          </a:p>
          <a:p>
            <a:pPr marL="9144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Insertar </a:t>
            </a:r>
            <a:r>
              <a:rPr lang="es-ES" sz="2800" b="1" dirty="0">
                <a:solidFill>
                  <a:srgbClr val="002060"/>
                </a:solidFill>
              </a:rPr>
              <a:t>una barra de control reduce la cantidad de </a:t>
            </a:r>
            <a:r>
              <a:rPr lang="es-ES" sz="2800" b="1" dirty="0" smtClean="0">
                <a:solidFill>
                  <a:srgbClr val="002060"/>
                </a:solidFill>
              </a:rPr>
              <a:t>neutrones </a:t>
            </a:r>
            <a:r>
              <a:rPr lang="es-ES" sz="2800" b="1" dirty="0">
                <a:solidFill>
                  <a:srgbClr val="002060"/>
                </a:solidFill>
              </a:rPr>
              <a:t>en el reactor, reduciendo la cantidad de </a:t>
            </a:r>
            <a:r>
              <a:rPr lang="es-ES" sz="2800" b="1" dirty="0" smtClean="0">
                <a:solidFill>
                  <a:srgbClr val="002060"/>
                </a:solidFill>
              </a:rPr>
              <a:t>calor </a:t>
            </a:r>
            <a:r>
              <a:rPr lang="es-ES" sz="2800" b="1" dirty="0">
                <a:solidFill>
                  <a:srgbClr val="002060"/>
                </a:solidFill>
              </a:rPr>
              <a:t>generado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42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Control </a:t>
            </a:r>
            <a:r>
              <a:rPr lang="es-ES" sz="3200" b="1" dirty="0">
                <a:solidFill>
                  <a:srgbClr val="0070C0"/>
                </a:solidFill>
              </a:rPr>
              <a:t>nuclear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Retirar </a:t>
            </a:r>
            <a:r>
              <a:rPr lang="es-ES" sz="2800" b="1" dirty="0">
                <a:solidFill>
                  <a:srgbClr val="002060"/>
                </a:solidFill>
              </a:rPr>
              <a:t>una barra de control aumenta el número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neutrones disponibles para </a:t>
            </a:r>
            <a:r>
              <a:rPr lang="es-ES" sz="2800" b="1" dirty="0" smtClean="0">
                <a:solidFill>
                  <a:srgbClr val="002060"/>
                </a:solidFill>
              </a:rPr>
              <a:t>reaccionar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reactores nucleares incluyen cientos de estas barras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control. La inserción completa de todas las varillas </a:t>
            </a:r>
            <a:r>
              <a:rPr lang="es-ES" sz="2800" b="1" dirty="0" smtClean="0">
                <a:solidFill>
                  <a:srgbClr val="002060"/>
                </a:solidFill>
              </a:rPr>
              <a:t>apaga </a:t>
            </a:r>
            <a:r>
              <a:rPr lang="es-ES" sz="2800" b="1" dirty="0">
                <a:solidFill>
                  <a:srgbClr val="002060"/>
                </a:solidFill>
              </a:rPr>
              <a:t>la unidad. Esto se llama SCRAM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9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Generación de vapor nuclear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calor generado por las barras de combustible es </a:t>
            </a:r>
            <a:r>
              <a:rPr lang="es-ES" sz="2800" b="1" dirty="0" smtClean="0">
                <a:solidFill>
                  <a:srgbClr val="002060"/>
                </a:solidFill>
              </a:rPr>
              <a:t>absorbido </a:t>
            </a:r>
            <a:r>
              <a:rPr lang="es-ES" sz="2800" b="1" dirty="0">
                <a:solidFill>
                  <a:srgbClr val="002060"/>
                </a:solidFill>
              </a:rPr>
              <a:t>por el agua que se bombea a través del reactor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Se </a:t>
            </a:r>
            <a:r>
              <a:rPr lang="es-ES" sz="2800" b="1" dirty="0">
                <a:solidFill>
                  <a:srgbClr val="002060"/>
                </a:solidFill>
              </a:rPr>
              <a:t>utilizan dos diseños básicos de reactores nucleares: </a:t>
            </a:r>
          </a:p>
          <a:p>
            <a:pPr marL="1828800" lvl="6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Reactores </a:t>
            </a:r>
            <a:r>
              <a:rPr lang="es-ES" sz="2800" b="1" dirty="0">
                <a:solidFill>
                  <a:srgbClr val="002060"/>
                </a:solidFill>
              </a:rPr>
              <a:t>de agua en ebullición (BWR)</a:t>
            </a:r>
          </a:p>
          <a:p>
            <a:pPr marL="1828800" lvl="6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Reactores </a:t>
            </a:r>
            <a:r>
              <a:rPr lang="es-ES" sz="2800" b="1" dirty="0">
                <a:solidFill>
                  <a:srgbClr val="002060"/>
                </a:solidFill>
              </a:rPr>
              <a:t>de agua a presión (PWR)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4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32" y="404664"/>
            <a:ext cx="1080766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1458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Reactor de agua a presión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908720"/>
            <a:ext cx="9361040" cy="511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0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332656"/>
            <a:ext cx="9289031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5324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620688"/>
            <a:ext cx="871296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4964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548680"/>
            <a:ext cx="8640960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5593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Geotérmicas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generación geotérmica se basa en la energía térmica que </a:t>
            </a:r>
            <a:r>
              <a:rPr lang="es-ES" sz="2800" b="1" dirty="0" smtClean="0">
                <a:solidFill>
                  <a:srgbClr val="002060"/>
                </a:solidFill>
              </a:rPr>
              <a:t>se origina </a:t>
            </a:r>
            <a:r>
              <a:rPr lang="es-ES" sz="2800" b="1" dirty="0">
                <a:solidFill>
                  <a:srgbClr val="002060"/>
                </a:solidFill>
              </a:rPr>
              <a:t>en el núcleo de la Tierra y se transfiere a la superficie a 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002060"/>
                </a:solidFill>
              </a:rPr>
              <a:t>través de fisuras mediante vapor o salmuera caliente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i="1" dirty="0" smtClean="0">
                <a:solidFill>
                  <a:srgbClr val="C00000"/>
                </a:solidFill>
              </a:rPr>
              <a:t>Fisuras</a:t>
            </a:r>
            <a:r>
              <a:rPr lang="es-ES" sz="2800" b="1" dirty="0" smtClean="0">
                <a:solidFill>
                  <a:srgbClr val="002060"/>
                </a:solidFill>
              </a:rPr>
              <a:t> son </a:t>
            </a:r>
            <a:r>
              <a:rPr lang="es-ES" sz="2800" b="1" dirty="0">
                <a:solidFill>
                  <a:srgbClr val="002060"/>
                </a:solidFill>
              </a:rPr>
              <a:t>roturas o grietas de considerable longitud y </a:t>
            </a:r>
            <a:r>
              <a:rPr lang="es-ES" sz="2800" b="1" dirty="0" smtClean="0">
                <a:solidFill>
                  <a:srgbClr val="002060"/>
                </a:solidFill>
              </a:rPr>
              <a:t>profundidad </a:t>
            </a:r>
            <a:r>
              <a:rPr lang="es-ES" sz="2800" b="1" dirty="0">
                <a:solidFill>
                  <a:srgbClr val="002060"/>
                </a:solidFill>
              </a:rPr>
              <a:t>en la superficie </a:t>
            </a:r>
            <a:r>
              <a:rPr lang="es-ES" sz="2800" b="1" dirty="0" smtClean="0">
                <a:solidFill>
                  <a:srgbClr val="002060"/>
                </a:solidFill>
              </a:rPr>
              <a:t>terrestre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Salmuera es </a:t>
            </a:r>
            <a:r>
              <a:rPr lang="es-ES" sz="2800" b="1" dirty="0">
                <a:solidFill>
                  <a:srgbClr val="002060"/>
                </a:solidFill>
              </a:rPr>
              <a:t>agua saturada con sal y otros </a:t>
            </a:r>
            <a:r>
              <a:rPr lang="es-ES" sz="2800" b="1" dirty="0" smtClean="0">
                <a:solidFill>
                  <a:srgbClr val="002060"/>
                </a:solidFill>
              </a:rPr>
              <a:t>minerales. </a:t>
            </a:r>
          </a:p>
          <a:p>
            <a:pPr marL="450850" lvl="3" algn="just"/>
            <a:r>
              <a:rPr lang="es-ES" sz="2800" b="1" dirty="0" smtClean="0">
                <a:solidFill>
                  <a:srgbClr val="002060"/>
                </a:solidFill>
              </a:rPr>
              <a:t>El calor </a:t>
            </a:r>
            <a:r>
              <a:rPr lang="es-ES" sz="2800" b="1" dirty="0">
                <a:solidFill>
                  <a:srgbClr val="002060"/>
                </a:solidFill>
              </a:rPr>
              <a:t>extraído de la fuente de energía geotérmica </a:t>
            </a:r>
            <a:r>
              <a:rPr lang="es-ES" sz="2800" b="1" dirty="0" smtClean="0">
                <a:solidFill>
                  <a:srgbClr val="002060"/>
                </a:solidFill>
              </a:rPr>
              <a:t>genera </a:t>
            </a:r>
            <a:r>
              <a:rPr lang="es-ES" sz="2800" b="1" dirty="0">
                <a:solidFill>
                  <a:srgbClr val="002060"/>
                </a:solidFill>
              </a:rPr>
              <a:t>vapor que impulsa la turbina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69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Geotérmicas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845424"/>
            <a:ext cx="7560840" cy="510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1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Geotérmicas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Hay dos tipos básicos de unidades geotérmicas: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 </a:t>
            </a:r>
            <a:r>
              <a:rPr lang="es-ES" sz="2800" b="1" dirty="0" smtClean="0">
                <a:solidFill>
                  <a:srgbClr val="C00000"/>
                </a:solidFill>
              </a:rPr>
              <a:t>Vapor seco </a:t>
            </a:r>
            <a:r>
              <a:rPr lang="es-ES" sz="2800" b="1" dirty="0" smtClean="0">
                <a:solidFill>
                  <a:srgbClr val="002060"/>
                </a:solidFill>
              </a:rPr>
              <a:t>- El </a:t>
            </a:r>
            <a:r>
              <a:rPr lang="es-ES" sz="2800" b="1" dirty="0">
                <a:solidFill>
                  <a:srgbClr val="002060"/>
                </a:solidFill>
              </a:rPr>
              <a:t>vapor geotérmico sobrecalentado impulsa </a:t>
            </a:r>
            <a:r>
              <a:rPr lang="es-ES" sz="2800" b="1" dirty="0" smtClean="0">
                <a:solidFill>
                  <a:srgbClr val="002060"/>
                </a:solidFill>
              </a:rPr>
              <a:t>directamente </a:t>
            </a:r>
            <a:r>
              <a:rPr lang="es-ES" sz="2800" b="1" dirty="0">
                <a:solidFill>
                  <a:srgbClr val="002060"/>
                </a:solidFill>
              </a:rPr>
              <a:t>los generadores de turbinas y luego se </a:t>
            </a:r>
            <a:r>
              <a:rPr lang="es-ES" sz="2800" b="1" dirty="0" smtClean="0">
                <a:solidFill>
                  <a:srgbClr val="002060"/>
                </a:solidFill>
              </a:rPr>
              <a:t>condensa</a:t>
            </a:r>
            <a:r>
              <a:rPr lang="es-ES" sz="2800" b="1" dirty="0">
                <a:solidFill>
                  <a:srgbClr val="002060"/>
                </a:solidFill>
              </a:rPr>
              <a:t>, enfría y reinyecta en la tierra.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C00000"/>
                </a:solidFill>
              </a:rPr>
              <a:t>Vapor húmedo </a:t>
            </a:r>
            <a:r>
              <a:rPr lang="es-ES" sz="2800" b="1" dirty="0" smtClean="0">
                <a:solidFill>
                  <a:srgbClr val="002060"/>
                </a:solidFill>
              </a:rPr>
              <a:t>-  Hay </a:t>
            </a:r>
            <a:r>
              <a:rPr lang="es-ES" sz="2800" b="1" dirty="0">
                <a:solidFill>
                  <a:srgbClr val="002060"/>
                </a:solidFill>
              </a:rPr>
              <a:t>dos enfoques disponibles: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 </a:t>
            </a:r>
            <a:r>
              <a:rPr lang="es-ES" sz="2800" b="1" dirty="0">
                <a:solidFill>
                  <a:srgbClr val="002060"/>
                </a:solidFill>
              </a:rPr>
              <a:t>La salmuera caliente fluye naturalmente hacia los pozos donde la </a:t>
            </a:r>
            <a:r>
              <a:rPr lang="es-ES" sz="2800" b="1" dirty="0" smtClean="0">
                <a:solidFill>
                  <a:srgbClr val="002060"/>
                </a:solidFill>
              </a:rPr>
              <a:t>liberación </a:t>
            </a:r>
            <a:r>
              <a:rPr lang="es-ES" sz="2800" b="1" dirty="0">
                <a:solidFill>
                  <a:srgbClr val="002060"/>
                </a:solidFill>
              </a:rPr>
              <a:t>de presión provoca la ebullición. Comúnmente se afirma </a:t>
            </a:r>
            <a:r>
              <a:rPr lang="es-ES" sz="2800" b="1" dirty="0" smtClean="0">
                <a:solidFill>
                  <a:srgbClr val="002060"/>
                </a:solidFill>
              </a:rPr>
              <a:t>que </a:t>
            </a:r>
            <a:r>
              <a:rPr lang="es-ES" sz="2800" b="1" dirty="0">
                <a:solidFill>
                  <a:srgbClr val="002060"/>
                </a:solidFill>
              </a:rPr>
              <a:t>el agua se "</a:t>
            </a:r>
            <a:r>
              <a:rPr lang="es-ES" sz="2800" b="1" dirty="0" err="1">
                <a:solidFill>
                  <a:srgbClr val="002060"/>
                </a:solidFill>
              </a:rPr>
              <a:t>flashea</a:t>
            </a:r>
            <a:r>
              <a:rPr lang="es-ES" sz="2800" b="1" dirty="0">
                <a:solidFill>
                  <a:srgbClr val="002060"/>
                </a:solidFill>
              </a:rPr>
              <a:t>" en vapor. El vapor impulsa la turbina de </a:t>
            </a:r>
            <a:r>
              <a:rPr lang="es-ES" sz="2800" b="1" dirty="0" smtClean="0">
                <a:solidFill>
                  <a:srgbClr val="002060"/>
                </a:solidFill>
              </a:rPr>
              <a:t>vapor </a:t>
            </a:r>
            <a:r>
              <a:rPr lang="es-ES" sz="2800" b="1" dirty="0">
                <a:solidFill>
                  <a:srgbClr val="002060"/>
                </a:solidFill>
              </a:rPr>
              <a:t>de baja presión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salmuera calienta un fluido secundario (de trabajo) con una </a:t>
            </a:r>
            <a:r>
              <a:rPr lang="es-ES" sz="2800" b="1" dirty="0" smtClean="0">
                <a:solidFill>
                  <a:srgbClr val="002060"/>
                </a:solidFill>
              </a:rPr>
              <a:t>temperatura </a:t>
            </a:r>
            <a:r>
              <a:rPr lang="es-ES" sz="2800" b="1" dirty="0">
                <a:solidFill>
                  <a:srgbClr val="002060"/>
                </a:solidFill>
              </a:rPr>
              <a:t>de ebullición más baja que el agua. Luego, el vapor del </a:t>
            </a:r>
            <a:r>
              <a:rPr lang="es-ES" sz="2800" b="1" dirty="0" smtClean="0">
                <a:solidFill>
                  <a:srgbClr val="002060"/>
                </a:solidFill>
              </a:rPr>
              <a:t>fluido </a:t>
            </a:r>
            <a:r>
              <a:rPr lang="es-ES" sz="2800" b="1" dirty="0">
                <a:solidFill>
                  <a:srgbClr val="002060"/>
                </a:solidFill>
              </a:rPr>
              <a:t>secundario en ebullición impulsa la turbina.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72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Geotérmicas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845423"/>
            <a:ext cx="5184576" cy="546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1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Geotérmicas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La capacidad de desarrollo depende de</a:t>
            </a:r>
            <a:r>
              <a:rPr lang="es-ES" sz="2800" b="1" dirty="0" smtClean="0">
                <a:solidFill>
                  <a:srgbClr val="002060"/>
                </a:solidFill>
              </a:rPr>
              <a:t>...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Cercanía </a:t>
            </a:r>
            <a:r>
              <a:rPr lang="es-ES" sz="2800" b="1" dirty="0">
                <a:solidFill>
                  <a:srgbClr val="002060"/>
                </a:solidFill>
              </a:rPr>
              <a:t>a la superficie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Disponibilidad </a:t>
            </a:r>
            <a:r>
              <a:rPr lang="es-ES" sz="2800" b="1" dirty="0">
                <a:solidFill>
                  <a:srgbClr val="002060"/>
                </a:solidFill>
              </a:rPr>
              <a:t>de agua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Acceso </a:t>
            </a:r>
            <a:r>
              <a:rPr lang="es-ES" sz="2800" b="1" dirty="0">
                <a:solidFill>
                  <a:srgbClr val="002060"/>
                </a:solidFill>
              </a:rPr>
              <a:t>a la Red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Preocupaciones </a:t>
            </a:r>
            <a:r>
              <a:rPr lang="es-ES" sz="2800" b="1" dirty="0">
                <a:solidFill>
                  <a:srgbClr val="002060"/>
                </a:solidFill>
              </a:rPr>
              <a:t>ambientales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En </a:t>
            </a:r>
            <a:r>
              <a:rPr lang="es-ES" sz="2800" b="1" dirty="0">
                <a:solidFill>
                  <a:srgbClr val="002060"/>
                </a:solidFill>
              </a:rPr>
              <a:t>los Estados Unidos, este tipo de fuente de energía </a:t>
            </a:r>
            <a:r>
              <a:rPr lang="es-ES" sz="2800" b="1" dirty="0" smtClean="0">
                <a:solidFill>
                  <a:srgbClr val="002060"/>
                </a:solidFill>
              </a:rPr>
              <a:t>se limita </a:t>
            </a:r>
            <a:r>
              <a:rPr lang="es-ES" sz="2800" b="1" dirty="0">
                <a:solidFill>
                  <a:srgbClr val="002060"/>
                </a:solidFill>
              </a:rPr>
              <a:t>a áreas en el tercio occidental del país donde las </a:t>
            </a:r>
            <a:r>
              <a:rPr lang="es-ES" sz="2800" b="1" dirty="0" smtClean="0">
                <a:solidFill>
                  <a:srgbClr val="002060"/>
                </a:solidFill>
              </a:rPr>
              <a:t>condiciones </a:t>
            </a:r>
            <a:r>
              <a:rPr lang="es-ES" sz="2800" b="1" dirty="0">
                <a:solidFill>
                  <a:srgbClr val="002060"/>
                </a:solidFill>
              </a:rPr>
              <a:t>de vapor favorables (80-90 por ciento de </a:t>
            </a:r>
            <a:r>
              <a:rPr lang="es-ES" sz="2800" b="1" dirty="0" smtClean="0">
                <a:solidFill>
                  <a:srgbClr val="002060"/>
                </a:solidFill>
              </a:rPr>
              <a:t>humedad</a:t>
            </a:r>
            <a:r>
              <a:rPr lang="es-ES" sz="2800" b="1" dirty="0">
                <a:solidFill>
                  <a:srgbClr val="002060"/>
                </a:solidFill>
              </a:rPr>
              <a:t>) lo hacen factible.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01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Hidroeléctricas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generación hidroeléctrica es una fuente </a:t>
            </a:r>
            <a:r>
              <a:rPr lang="es-ES" sz="2800" b="1" dirty="0" smtClean="0">
                <a:solidFill>
                  <a:srgbClr val="002060"/>
                </a:solidFill>
              </a:rPr>
              <a:t>grande </a:t>
            </a:r>
            <a:r>
              <a:rPr lang="es-ES" sz="2800" b="1" dirty="0">
                <a:solidFill>
                  <a:srgbClr val="002060"/>
                </a:solidFill>
              </a:rPr>
              <a:t>e importante de </a:t>
            </a:r>
            <a:r>
              <a:rPr lang="es-ES" sz="2800" b="1" dirty="0" smtClean="0">
                <a:solidFill>
                  <a:srgbClr val="002060"/>
                </a:solidFill>
              </a:rPr>
              <a:t>electricidad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producción de la planta es proporcional </a:t>
            </a:r>
            <a:r>
              <a:rPr lang="es-ES" sz="2800" b="1" dirty="0" smtClean="0">
                <a:solidFill>
                  <a:srgbClr val="002060"/>
                </a:solidFill>
              </a:rPr>
              <a:t>a la Cabeza (qué </a:t>
            </a:r>
            <a:r>
              <a:rPr lang="es-ES" sz="2800" b="1" dirty="0">
                <a:solidFill>
                  <a:srgbClr val="002060"/>
                </a:solidFill>
              </a:rPr>
              <a:t>tan </a:t>
            </a:r>
            <a:r>
              <a:rPr lang="es-ES" sz="2800" b="1" dirty="0" smtClean="0">
                <a:solidFill>
                  <a:srgbClr val="002060"/>
                </a:solidFill>
              </a:rPr>
              <a:t>lejos </a:t>
            </a:r>
            <a:r>
              <a:rPr lang="es-ES" sz="2800" b="1" dirty="0">
                <a:solidFill>
                  <a:srgbClr val="002060"/>
                </a:solidFill>
              </a:rPr>
              <a:t>cae el </a:t>
            </a:r>
            <a:r>
              <a:rPr lang="es-ES" sz="2800" b="1" dirty="0" smtClean="0">
                <a:solidFill>
                  <a:srgbClr val="002060"/>
                </a:solidFill>
              </a:rPr>
              <a:t>agua)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Y tasa </a:t>
            </a:r>
            <a:r>
              <a:rPr lang="es-ES" sz="2800" b="1" dirty="0">
                <a:solidFill>
                  <a:srgbClr val="002060"/>
                </a:solidFill>
              </a:rPr>
              <a:t>de </a:t>
            </a:r>
            <a:r>
              <a:rPr lang="es-ES" sz="2800" b="1" dirty="0" smtClean="0">
                <a:solidFill>
                  <a:srgbClr val="002060"/>
                </a:solidFill>
              </a:rPr>
              <a:t>flujo o caudal (la </a:t>
            </a:r>
            <a:r>
              <a:rPr lang="es-ES" sz="2800" b="1" dirty="0">
                <a:solidFill>
                  <a:srgbClr val="002060"/>
                </a:solidFill>
              </a:rPr>
              <a:t>cantidad de agua que puede </a:t>
            </a:r>
            <a:r>
              <a:rPr lang="es-ES" sz="2800" b="1" dirty="0" smtClean="0">
                <a:solidFill>
                  <a:srgbClr val="002060"/>
                </a:solidFill>
              </a:rPr>
              <a:t>pasar </a:t>
            </a:r>
            <a:r>
              <a:rPr lang="es-ES" sz="2800" b="1" dirty="0">
                <a:solidFill>
                  <a:srgbClr val="002060"/>
                </a:solidFill>
              </a:rPr>
              <a:t>por un punto en un tiempo determinado)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0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Hidroeléctricas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 smtClean="0">
                <a:solidFill>
                  <a:srgbClr val="002060"/>
                </a:solidFill>
              </a:rPr>
              <a:t>Los operadores de planta tienen numerosas restricciones a seguir relacionadas con:</a:t>
            </a:r>
          </a:p>
          <a:p>
            <a:pPr marL="0" lvl="3" algn="just"/>
            <a:endParaRPr lang="es-ES" sz="2800" b="1" dirty="0" smtClean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Límites del embalse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Caudal del río</a:t>
            </a: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Requisitos </a:t>
            </a:r>
            <a:r>
              <a:rPr lang="es-ES" sz="2800" b="1" dirty="0">
                <a:solidFill>
                  <a:srgbClr val="002060"/>
                </a:solidFill>
              </a:rPr>
              <a:t>de desove de peces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Requisitos </a:t>
            </a:r>
            <a:r>
              <a:rPr lang="es-ES" sz="2800" b="1" dirty="0">
                <a:solidFill>
                  <a:srgbClr val="002060"/>
                </a:solidFill>
              </a:rPr>
              <a:t>aguas abajo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Necesidades </a:t>
            </a:r>
            <a:r>
              <a:rPr lang="es-ES" sz="2800" b="1" dirty="0">
                <a:solidFill>
                  <a:srgbClr val="002060"/>
                </a:solidFill>
              </a:rPr>
              <a:t>de riego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Hidroeléctricas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1268760"/>
            <a:ext cx="864096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plantas hidroeléctricas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23392" y="3140968"/>
            <a:ext cx="108732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3" indent="-514350" algn="just">
              <a:buAutoNum type="arabicPeriod"/>
            </a:pPr>
            <a:r>
              <a:rPr lang="es-ES" sz="2800" b="1" dirty="0" smtClean="0">
                <a:solidFill>
                  <a:srgbClr val="C00000"/>
                </a:solidFill>
              </a:rPr>
              <a:t>Embalse</a:t>
            </a:r>
          </a:p>
          <a:p>
            <a:pPr marL="0" lvl="3" algn="just"/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agua se mantiene en un depósito, o lago, detrás de la presa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2. Compuerta </a:t>
            </a:r>
            <a:r>
              <a:rPr lang="es-ES" sz="2800" b="1" dirty="0" smtClean="0">
                <a:solidFill>
                  <a:srgbClr val="C00000"/>
                </a:solidFill>
              </a:rPr>
              <a:t>forzada</a:t>
            </a:r>
          </a:p>
          <a:p>
            <a:pPr marL="0" lvl="3" algn="just"/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compuertas conducen el agua a una cámara que alberga la turbina. El agua se </a:t>
            </a:r>
            <a:r>
              <a:rPr lang="es-ES" sz="2800" b="1" dirty="0" smtClean="0">
                <a:solidFill>
                  <a:srgbClr val="002060"/>
                </a:solidFill>
              </a:rPr>
              <a:t>mantiene </a:t>
            </a:r>
            <a:r>
              <a:rPr lang="es-ES" sz="2800" b="1" dirty="0">
                <a:solidFill>
                  <a:srgbClr val="002060"/>
                </a:solidFill>
              </a:rPr>
              <a:t>a una altura superior a la de la turbina, de modo que puede caer con </a:t>
            </a:r>
            <a:r>
              <a:rPr lang="es-ES" sz="2800" b="1" dirty="0" smtClean="0">
                <a:solidFill>
                  <a:srgbClr val="002060"/>
                </a:solidFill>
              </a:rPr>
              <a:t>suficiente </a:t>
            </a:r>
            <a:r>
              <a:rPr lang="es-ES" sz="2800" b="1" dirty="0">
                <a:solidFill>
                  <a:srgbClr val="002060"/>
                </a:solidFill>
              </a:rPr>
              <a:t>fuerza para golpear las palas de la turbina y hacer que gire.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845422"/>
            <a:ext cx="7056784" cy="272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plantas hidroeléctricas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23392" y="3140968"/>
            <a:ext cx="108732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3" indent="-514350" algn="just">
              <a:buFont typeface="+mj-lt"/>
              <a:buAutoNum type="arabicPeriod" startAt="3"/>
            </a:pPr>
            <a:r>
              <a:rPr lang="es-ES" sz="2800" b="1" dirty="0" smtClean="0">
                <a:solidFill>
                  <a:srgbClr val="C00000"/>
                </a:solidFill>
              </a:rPr>
              <a:t>Turbina</a:t>
            </a:r>
            <a:endParaRPr lang="es-ES" sz="2800" b="1" dirty="0">
              <a:solidFill>
                <a:srgbClr val="C00000"/>
              </a:solidFill>
            </a:endParaRPr>
          </a:p>
          <a:p>
            <a:pPr marL="0" lvl="3" algn="just"/>
            <a:r>
              <a:rPr lang="es-ES" sz="2800" b="1" dirty="0" smtClean="0">
                <a:solidFill>
                  <a:schemeClr val="tx2"/>
                </a:solidFill>
              </a:rPr>
              <a:t>El rotor </a:t>
            </a:r>
            <a:r>
              <a:rPr lang="es-ES" sz="2800" b="1" dirty="0">
                <a:solidFill>
                  <a:schemeClr val="tx2"/>
                </a:solidFill>
              </a:rPr>
              <a:t>de la turbina está unida por un eje a un generador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514350" lvl="3" indent="-514350" algn="just">
              <a:buFont typeface="+mj-lt"/>
              <a:buAutoNum type="arabicPeriod" startAt="4"/>
            </a:pPr>
            <a:r>
              <a:rPr lang="es-ES" sz="2800" b="1" dirty="0" smtClean="0">
                <a:solidFill>
                  <a:srgbClr val="C00000"/>
                </a:solidFill>
              </a:rPr>
              <a:t>Tubo </a:t>
            </a:r>
            <a:r>
              <a:rPr lang="es-ES" sz="2800" b="1" dirty="0">
                <a:solidFill>
                  <a:srgbClr val="C00000"/>
                </a:solidFill>
              </a:rPr>
              <a:t>de tiro y </a:t>
            </a:r>
            <a:r>
              <a:rPr lang="es-ES" sz="2800" b="1" dirty="0" err="1">
                <a:solidFill>
                  <a:srgbClr val="C00000"/>
                </a:solidFill>
              </a:rPr>
              <a:t>Tailrace</a:t>
            </a:r>
            <a:endParaRPr lang="es-ES" sz="2800" b="1" dirty="0">
              <a:solidFill>
                <a:srgbClr val="C00000"/>
              </a:solidFill>
            </a:endParaRP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El agua regresa al río pasando a través de un tubo de tiro debajo de la turbina </a:t>
            </a:r>
            <a:r>
              <a:rPr lang="es-ES" sz="2800" b="1" dirty="0" smtClean="0">
                <a:solidFill>
                  <a:schemeClr val="tx2"/>
                </a:solidFill>
              </a:rPr>
              <a:t>y </a:t>
            </a:r>
            <a:r>
              <a:rPr lang="es-ES" sz="2800" b="1" dirty="0">
                <a:solidFill>
                  <a:schemeClr val="tx2"/>
                </a:solidFill>
              </a:rPr>
              <a:t>hacia el conducto de descarga.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845422"/>
            <a:ext cx="7056784" cy="272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0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Características hidráulicas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Las turbinas hidráulicas utilizan alabes, posicionados </a:t>
            </a:r>
            <a:r>
              <a:rPr lang="es-ES" sz="2800" b="1" dirty="0">
                <a:solidFill>
                  <a:srgbClr val="002060"/>
                </a:solidFill>
              </a:rPr>
              <a:t>de modo que la fuerza del </a:t>
            </a:r>
            <a:r>
              <a:rPr lang="es-ES" sz="2800" b="1" dirty="0" smtClean="0">
                <a:solidFill>
                  <a:srgbClr val="002060"/>
                </a:solidFill>
              </a:rPr>
              <a:t>agua </a:t>
            </a:r>
            <a:r>
              <a:rPr lang="es-ES" sz="2800" b="1" dirty="0">
                <a:solidFill>
                  <a:srgbClr val="002060"/>
                </a:solidFill>
              </a:rPr>
              <a:t>haga que la turbina </a:t>
            </a:r>
            <a:r>
              <a:rPr lang="es-ES" sz="2800" b="1" dirty="0" smtClean="0">
                <a:solidFill>
                  <a:srgbClr val="002060"/>
                </a:solidFill>
              </a:rPr>
              <a:t>gire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rotor </a:t>
            </a:r>
            <a:r>
              <a:rPr lang="es-ES" sz="2800" b="1" dirty="0">
                <a:solidFill>
                  <a:srgbClr val="002060"/>
                </a:solidFill>
              </a:rPr>
              <a:t>de </a:t>
            </a:r>
            <a:r>
              <a:rPr lang="es-ES" sz="2800" b="1" dirty="0" smtClean="0">
                <a:solidFill>
                  <a:srgbClr val="002060"/>
                </a:solidFill>
              </a:rPr>
              <a:t>turbina es </a:t>
            </a:r>
            <a:r>
              <a:rPr lang="es-ES" sz="2800" b="1" dirty="0">
                <a:solidFill>
                  <a:srgbClr val="002060"/>
                </a:solidFill>
              </a:rPr>
              <a:t>la parte de la turbina </a:t>
            </a:r>
            <a:r>
              <a:rPr lang="es-ES" sz="2800" b="1" dirty="0" smtClean="0">
                <a:solidFill>
                  <a:srgbClr val="002060"/>
                </a:solidFill>
              </a:rPr>
              <a:t>en </a:t>
            </a:r>
            <a:r>
              <a:rPr lang="es-ES" sz="2800" b="1" dirty="0">
                <a:solidFill>
                  <a:srgbClr val="002060"/>
                </a:solidFill>
              </a:rPr>
              <a:t>la que se montan </a:t>
            </a:r>
            <a:r>
              <a:rPr lang="es-ES" sz="2800" b="1" dirty="0" smtClean="0">
                <a:solidFill>
                  <a:srgbClr val="002060"/>
                </a:solidFill>
              </a:rPr>
              <a:t>los alabes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Las paletas </a:t>
            </a:r>
            <a:r>
              <a:rPr lang="es-ES" sz="2800" b="1" dirty="0">
                <a:solidFill>
                  <a:srgbClr val="002060"/>
                </a:solidFill>
              </a:rPr>
              <a:t>móviles, </a:t>
            </a:r>
            <a:r>
              <a:rPr lang="es-ES" sz="2800" b="1" dirty="0" smtClean="0">
                <a:solidFill>
                  <a:srgbClr val="002060"/>
                </a:solidFill>
              </a:rPr>
              <a:t>llamadas puertas </a:t>
            </a:r>
            <a:r>
              <a:rPr lang="es-ES" sz="2800" b="1" dirty="0">
                <a:solidFill>
                  <a:srgbClr val="002060"/>
                </a:solidFill>
              </a:rPr>
              <a:t>de </a:t>
            </a:r>
            <a:r>
              <a:rPr lang="es-ES" sz="2800" b="1" dirty="0" err="1" smtClean="0">
                <a:solidFill>
                  <a:srgbClr val="002060"/>
                </a:solidFill>
              </a:rPr>
              <a:t>wicket</a:t>
            </a:r>
            <a:r>
              <a:rPr lang="es-ES" sz="2800" b="1" dirty="0" smtClean="0">
                <a:solidFill>
                  <a:srgbClr val="002060"/>
                </a:solidFill>
              </a:rPr>
              <a:t> , regulan </a:t>
            </a:r>
            <a:r>
              <a:rPr lang="es-ES" sz="2800" b="1" dirty="0">
                <a:solidFill>
                  <a:srgbClr val="002060"/>
                </a:solidFill>
              </a:rPr>
              <a:t>la </a:t>
            </a:r>
            <a:r>
              <a:rPr lang="es-ES" sz="2800" b="1" dirty="0" smtClean="0">
                <a:solidFill>
                  <a:srgbClr val="002060"/>
                </a:solidFill>
              </a:rPr>
              <a:t>potencia </a:t>
            </a:r>
            <a:r>
              <a:rPr lang="es-ES" sz="2800" b="1" dirty="0">
                <a:solidFill>
                  <a:srgbClr val="002060"/>
                </a:solidFill>
              </a:rPr>
              <a:t>de la turbina mediante el control de la cantidad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agua que ingresa al </a:t>
            </a:r>
            <a:r>
              <a:rPr lang="es-ES" sz="2800" b="1" dirty="0" smtClean="0">
                <a:solidFill>
                  <a:srgbClr val="002060"/>
                </a:solidFill>
              </a:rPr>
              <a:t>rotor </a:t>
            </a:r>
            <a:r>
              <a:rPr lang="es-ES" sz="2800" b="1" dirty="0">
                <a:solidFill>
                  <a:srgbClr val="002060"/>
                </a:solidFill>
              </a:rPr>
              <a:t>de la turbina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18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Características hidráulicas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Las empresas de servicios públicos utilizan dos tipos </a:t>
            </a:r>
            <a:r>
              <a:rPr lang="es-ES" sz="2800" b="1" dirty="0" smtClean="0">
                <a:solidFill>
                  <a:srgbClr val="002060"/>
                </a:solidFill>
              </a:rPr>
              <a:t>básicos de </a:t>
            </a:r>
            <a:r>
              <a:rPr lang="es-ES" sz="2800" b="1" dirty="0">
                <a:solidFill>
                  <a:srgbClr val="002060"/>
                </a:solidFill>
              </a:rPr>
              <a:t>turbinas en las centrales hidroeléctricas:</a:t>
            </a:r>
          </a:p>
          <a:p>
            <a:pPr marL="1371600" lvl="5" indent="-457200" algn="just">
              <a:buFont typeface="Arial" panose="020B0604020202020204" pitchFamily="34" charset="0"/>
              <a:buChar char="•"/>
            </a:pPr>
            <a:r>
              <a:rPr lang="es-ES" sz="2800" b="1" i="1" dirty="0" smtClean="0">
                <a:solidFill>
                  <a:srgbClr val="C00000"/>
                </a:solidFill>
              </a:rPr>
              <a:t>Impulso</a:t>
            </a:r>
            <a:r>
              <a:rPr lang="es-ES" sz="2800" b="1" i="1" dirty="0" smtClean="0">
                <a:solidFill>
                  <a:srgbClr val="002060"/>
                </a:solidFill>
              </a:rPr>
              <a:t> — Las</a:t>
            </a:r>
            <a:r>
              <a:rPr lang="es-ES" sz="2800" b="1" dirty="0" smtClean="0">
                <a:solidFill>
                  <a:srgbClr val="002060"/>
                </a:solidFill>
              </a:rPr>
              <a:t> </a:t>
            </a:r>
            <a:r>
              <a:rPr lang="es-ES" sz="2800" b="1" dirty="0">
                <a:solidFill>
                  <a:srgbClr val="002060"/>
                </a:solidFill>
              </a:rPr>
              <a:t>boquillas dirigen el agua a alta </a:t>
            </a:r>
            <a:r>
              <a:rPr lang="es-ES" sz="2800" b="1" dirty="0" smtClean="0">
                <a:solidFill>
                  <a:srgbClr val="002060"/>
                </a:solidFill>
              </a:rPr>
              <a:t>velocidad hacia </a:t>
            </a:r>
            <a:r>
              <a:rPr lang="es-ES" sz="2800" b="1" dirty="0">
                <a:solidFill>
                  <a:srgbClr val="002060"/>
                </a:solidFill>
              </a:rPr>
              <a:t>baldes en forma de copa. Este tipo de turbina se usa </a:t>
            </a:r>
            <a:r>
              <a:rPr lang="es-ES" sz="2800" b="1" dirty="0" smtClean="0">
                <a:solidFill>
                  <a:srgbClr val="002060"/>
                </a:solidFill>
              </a:rPr>
              <a:t>comúnmente </a:t>
            </a:r>
            <a:r>
              <a:rPr lang="es-ES" sz="2800" b="1" dirty="0">
                <a:solidFill>
                  <a:srgbClr val="002060"/>
                </a:solidFill>
              </a:rPr>
              <a:t>para plantas que tienen una cabeza alta (más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1000 pies)</a:t>
            </a:r>
          </a:p>
          <a:p>
            <a:pPr marL="1371600" lvl="5" indent="-457200" algn="just">
              <a:buFont typeface="Arial" panose="020B0604020202020204" pitchFamily="34" charset="0"/>
              <a:buChar char="•"/>
            </a:pPr>
            <a:r>
              <a:rPr lang="es-ES" sz="2800" b="1" i="1" dirty="0" smtClean="0">
                <a:solidFill>
                  <a:srgbClr val="C00000"/>
                </a:solidFill>
              </a:rPr>
              <a:t>Reacción</a:t>
            </a:r>
            <a:r>
              <a:rPr lang="es-ES" sz="2800" b="1" dirty="0" smtClean="0">
                <a:solidFill>
                  <a:srgbClr val="002060"/>
                </a:solidFill>
              </a:rPr>
              <a:t> — La </a:t>
            </a:r>
            <a:r>
              <a:rPr lang="es-ES" sz="2800" b="1" dirty="0">
                <a:solidFill>
                  <a:srgbClr val="002060"/>
                </a:solidFill>
              </a:rPr>
              <a:t>salida de la turbina se obtiene de </a:t>
            </a:r>
            <a:r>
              <a:rPr lang="es-ES" sz="2800" b="1" dirty="0" smtClean="0">
                <a:solidFill>
                  <a:srgbClr val="002060"/>
                </a:solidFill>
              </a:rPr>
              <a:t>una combinación </a:t>
            </a:r>
            <a:r>
              <a:rPr lang="es-ES" sz="2800" b="1" dirty="0">
                <a:solidFill>
                  <a:srgbClr val="002060"/>
                </a:solidFill>
              </a:rPr>
              <a:t>de la presión y la velocidad del agua que </a:t>
            </a:r>
            <a:r>
              <a:rPr lang="es-ES" sz="2800" b="1" dirty="0" smtClean="0">
                <a:solidFill>
                  <a:srgbClr val="002060"/>
                </a:solidFill>
              </a:rPr>
              <a:t>llena </a:t>
            </a:r>
            <a:r>
              <a:rPr lang="es-ES" sz="2800" b="1" dirty="0">
                <a:solidFill>
                  <a:srgbClr val="002060"/>
                </a:solidFill>
              </a:rPr>
              <a:t>por completo los conductos de agua de la turbina y </a:t>
            </a: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corredor.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Tipos de Plantas Hidroeléctricas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Hay tres tipos de unidades hidroeléctricas que las empresas de servicios públicos </a:t>
            </a:r>
            <a:r>
              <a:rPr lang="es-ES" sz="2800" b="1" dirty="0" smtClean="0">
                <a:solidFill>
                  <a:srgbClr val="002060"/>
                </a:solidFill>
              </a:rPr>
              <a:t>utilizan </a:t>
            </a:r>
            <a:r>
              <a:rPr lang="es-ES" sz="2800" b="1" dirty="0">
                <a:solidFill>
                  <a:srgbClr val="002060"/>
                </a:solidFill>
              </a:rPr>
              <a:t>para la generación</a:t>
            </a:r>
            <a:r>
              <a:rPr lang="es-ES" sz="2800" b="1" dirty="0" smtClean="0">
                <a:solidFill>
                  <a:srgbClr val="002060"/>
                </a:solidFill>
              </a:rPr>
              <a:t>: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1371600" lvl="6" algn="just"/>
            <a:r>
              <a:rPr lang="es-ES" sz="2800" b="1" dirty="0">
                <a:solidFill>
                  <a:srgbClr val="C00000"/>
                </a:solidFill>
              </a:rPr>
              <a:t>– Convencional</a:t>
            </a:r>
          </a:p>
          <a:p>
            <a:pPr marL="1371600" lvl="6" algn="just"/>
            <a:r>
              <a:rPr lang="es-ES" sz="2800" b="1" dirty="0">
                <a:solidFill>
                  <a:srgbClr val="C00000"/>
                </a:solidFill>
              </a:rPr>
              <a:t>– Almacenamiento </a:t>
            </a:r>
            <a:r>
              <a:rPr lang="es-ES" sz="2800" b="1" dirty="0" smtClean="0">
                <a:solidFill>
                  <a:srgbClr val="C00000"/>
                </a:solidFill>
              </a:rPr>
              <a:t>o Bombeo</a:t>
            </a:r>
            <a:endParaRPr lang="es-ES" sz="2800" b="1" dirty="0">
              <a:solidFill>
                <a:srgbClr val="C00000"/>
              </a:solidFill>
            </a:endParaRPr>
          </a:p>
          <a:p>
            <a:pPr marL="1371600" lvl="6" algn="just"/>
            <a:r>
              <a:rPr lang="es-ES" sz="2800" b="1" dirty="0">
                <a:solidFill>
                  <a:srgbClr val="C00000"/>
                </a:solidFill>
              </a:rPr>
              <a:t>– </a:t>
            </a:r>
            <a:r>
              <a:rPr lang="es-ES" sz="2800" b="1" dirty="0" smtClean="0">
                <a:solidFill>
                  <a:srgbClr val="C00000"/>
                </a:solidFill>
              </a:rPr>
              <a:t>De </a:t>
            </a:r>
            <a:r>
              <a:rPr lang="es-ES" sz="2800" b="1" dirty="0">
                <a:solidFill>
                  <a:srgbClr val="C00000"/>
                </a:solidFill>
              </a:rPr>
              <a:t>pasada</a:t>
            </a:r>
            <a:endParaRPr lang="es-ES" sz="28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0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Generación hidroeléctrica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908720"/>
            <a:ext cx="864096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2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548680"/>
            <a:ext cx="7920879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041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332656"/>
            <a:ext cx="900100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67968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476672"/>
            <a:ext cx="8928992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59723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Centrales Hidroeléctricas de Bombeo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845423"/>
            <a:ext cx="9433047" cy="546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85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plantas de almacenamiento por bombeo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23392" y="2884617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1. Depósito superior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Cuando se necesita energía de la planta, el agua almacenada en un depósito </a:t>
            </a:r>
            <a:r>
              <a:rPr lang="es-ES" sz="2800" b="1" dirty="0" smtClean="0">
                <a:solidFill>
                  <a:schemeClr val="tx2"/>
                </a:solidFill>
              </a:rPr>
              <a:t>superior </a:t>
            </a:r>
            <a:r>
              <a:rPr lang="es-ES" sz="2800" b="1" dirty="0">
                <a:solidFill>
                  <a:schemeClr val="tx2"/>
                </a:solidFill>
              </a:rPr>
              <a:t>se libera en un túnel subterráneo.</a:t>
            </a:r>
          </a:p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2. Túnel de entrada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El agua corre por el túnel de entrada.</a:t>
            </a:r>
          </a:p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3. Turbinas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La fuerza del agua impulsa enormes turbinas, que se encuentran bajo tierra en la base de </a:t>
            </a:r>
            <a:r>
              <a:rPr lang="es-ES" sz="2800" b="1" dirty="0" smtClean="0">
                <a:solidFill>
                  <a:schemeClr val="tx2"/>
                </a:solidFill>
              </a:rPr>
              <a:t>una </a:t>
            </a:r>
            <a:r>
              <a:rPr lang="es-ES" sz="2800" b="1" dirty="0">
                <a:solidFill>
                  <a:schemeClr val="tx2"/>
                </a:solidFill>
              </a:rPr>
              <a:t>presa. Las turbinas giratorias están conectadas a grandes generadores, que producen </a:t>
            </a:r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electricidad.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744" y="845422"/>
            <a:ext cx="5472608" cy="251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5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plantas de almacenamiento por bombeo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79376" y="3356991"/>
            <a:ext cx="1087320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4. Túnel de Descarga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Luego, el agua fluye a través de un túnel de descarga hacia un depósito inferior.</a:t>
            </a:r>
          </a:p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5. Recarga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Cuando la demanda de electricidad es lenta, las turbinas giran hacia atrás y bombean el </a:t>
            </a:r>
            <a:r>
              <a:rPr lang="es-ES" sz="2800" b="1" dirty="0" smtClean="0">
                <a:solidFill>
                  <a:schemeClr val="tx2"/>
                </a:solidFill>
              </a:rPr>
              <a:t>agua </a:t>
            </a:r>
            <a:r>
              <a:rPr lang="es-ES" sz="2800" b="1" dirty="0">
                <a:solidFill>
                  <a:schemeClr val="tx2"/>
                </a:solidFill>
              </a:rPr>
              <a:t>hacia el depósito superior para que esté disponible para generar electricidad cuando </a:t>
            </a:r>
            <a:r>
              <a:rPr lang="es-ES" sz="2800" b="1" dirty="0" smtClean="0">
                <a:solidFill>
                  <a:schemeClr val="tx2"/>
                </a:solidFill>
              </a:rPr>
              <a:t>sea </a:t>
            </a:r>
            <a:r>
              <a:rPr lang="es-ES" sz="2800" b="1" dirty="0">
                <a:solidFill>
                  <a:schemeClr val="tx2"/>
                </a:solidFill>
              </a:rPr>
              <a:t>necesario.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744" y="845422"/>
            <a:ext cx="6192688" cy="301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6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plantas de almacenamiento por bombeo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845423"/>
            <a:ext cx="9649072" cy="546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9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404664"/>
            <a:ext cx="7992887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36595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404664"/>
            <a:ext cx="8784975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51883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548680"/>
            <a:ext cx="864096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48143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centrales hidroeléctricas de pasada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23392" y="4149080"/>
            <a:ext cx="108732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Este tipo de generación hidroeléctrica no requiere almacenamiento de </a:t>
            </a:r>
            <a:r>
              <a:rPr lang="es-ES" sz="2800" b="1" dirty="0" smtClean="0">
                <a:solidFill>
                  <a:schemeClr val="tx2"/>
                </a:solidFill>
              </a:rPr>
              <a:t>agua</a:t>
            </a:r>
            <a:r>
              <a:rPr lang="es-ES" sz="2800" b="1" dirty="0">
                <a:solidFill>
                  <a:schemeClr val="tx2"/>
                </a:solidFill>
              </a:rPr>
              <a:t>, sino que desvía parte del agua del río que se canaliza a lo largo del 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costado del valle antes de "caer" en la turbina a través de una tubería </a:t>
            </a:r>
            <a:r>
              <a:rPr lang="es-ES" sz="2800" b="1" dirty="0" smtClean="0">
                <a:solidFill>
                  <a:schemeClr val="tx2"/>
                </a:solidFill>
              </a:rPr>
              <a:t>forzada </a:t>
            </a:r>
            <a:r>
              <a:rPr lang="es-ES" sz="2800" b="1" dirty="0">
                <a:solidFill>
                  <a:schemeClr val="tx2"/>
                </a:solidFill>
              </a:rPr>
              <a:t>y luego devuelve el agua al río a través de </a:t>
            </a:r>
            <a:r>
              <a:rPr lang="es-ES" sz="2800" b="1" dirty="0" smtClean="0">
                <a:solidFill>
                  <a:schemeClr val="tx2"/>
                </a:solidFill>
              </a:rPr>
              <a:t>un canal de descarga. </a:t>
            </a:r>
            <a:r>
              <a:rPr lang="es-ES" sz="2800" b="1" dirty="0">
                <a:solidFill>
                  <a:schemeClr val="tx2"/>
                </a:solidFill>
              </a:rPr>
              <a:t>La </a:t>
            </a:r>
            <a:r>
              <a:rPr lang="es-ES" sz="2800" b="1" dirty="0" smtClean="0">
                <a:solidFill>
                  <a:schemeClr val="tx2"/>
                </a:solidFill>
              </a:rPr>
              <a:t>turbina </a:t>
            </a:r>
            <a:r>
              <a:rPr lang="es-ES" sz="2800" b="1" dirty="0">
                <a:solidFill>
                  <a:schemeClr val="tx2"/>
                </a:solidFill>
              </a:rPr>
              <a:t>impulsa un generador que proporciona electricidad.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80" y="980728"/>
            <a:ext cx="576064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centrales hidroeléctricas de pasada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23392" y="4149080"/>
            <a:ext cx="108732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1. Canal de entrada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El canal de desvío y toma recoge el agua y la dirige a la cámara </a:t>
            </a:r>
            <a:r>
              <a:rPr lang="es-ES" sz="2800" b="1" dirty="0" smtClean="0">
                <a:solidFill>
                  <a:schemeClr val="tx2"/>
                </a:solidFill>
              </a:rPr>
              <a:t>de carga.</a:t>
            </a:r>
          </a:p>
          <a:p>
            <a:pPr marL="0" lvl="3" algn="just"/>
            <a:endParaRPr lang="es-ES" sz="2800" b="1" dirty="0" smtClean="0">
              <a:solidFill>
                <a:schemeClr val="tx2"/>
              </a:solidFill>
            </a:endParaRPr>
          </a:p>
          <a:p>
            <a:pPr marL="0" lvl="3" algn="just"/>
            <a:r>
              <a:rPr lang="es-ES" sz="2800" b="1" dirty="0" smtClean="0">
                <a:solidFill>
                  <a:srgbClr val="C00000"/>
                </a:solidFill>
              </a:rPr>
              <a:t>2. Compuerta forzada</a:t>
            </a:r>
          </a:p>
          <a:p>
            <a:pPr marL="0" lvl="3" algn="just"/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tubería forzada transporta el agua desde la cámara de carga hasta la turbina.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80" y="980728"/>
            <a:ext cx="576064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centrales hidroeléctricas de pasada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9396" y="4013775"/>
            <a:ext cx="108732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3. Turbina-Generador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La turbina y el generador convierten la energía cinética y la </a:t>
            </a:r>
            <a:r>
              <a:rPr lang="es-ES" sz="2800" b="1" dirty="0" smtClean="0">
                <a:solidFill>
                  <a:schemeClr val="tx2"/>
                </a:solidFill>
              </a:rPr>
              <a:t>energía potencial </a:t>
            </a:r>
            <a:r>
              <a:rPr lang="es-ES" sz="2800" b="1" dirty="0">
                <a:solidFill>
                  <a:schemeClr val="tx2"/>
                </a:solidFill>
              </a:rPr>
              <a:t>del agua en energía eléctrica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4. Canal de descarga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Devuelve el agua al río después de haber pasado por la </a:t>
            </a:r>
            <a:r>
              <a:rPr lang="es-ES" sz="2800" b="1" dirty="0" smtClean="0">
                <a:solidFill>
                  <a:schemeClr val="tx2"/>
                </a:solidFill>
              </a:rPr>
              <a:t>turbina</a:t>
            </a:r>
            <a:r>
              <a:rPr lang="es-ES" sz="2800" b="1" dirty="0">
                <a:solidFill>
                  <a:schemeClr val="tx2"/>
                </a:solidFill>
              </a:rPr>
              <a:t>.</a:t>
            </a:r>
            <a:endParaRPr lang="es-ES" sz="2800" b="1" dirty="0" smtClean="0">
              <a:solidFill>
                <a:schemeClr val="tx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80" y="845423"/>
            <a:ext cx="576064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0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Centrales </a:t>
            </a:r>
            <a:r>
              <a:rPr lang="es-ES" sz="3200" b="1" dirty="0">
                <a:solidFill>
                  <a:srgbClr val="0070C0"/>
                </a:solidFill>
              </a:rPr>
              <a:t>hidroeléctricas de pasada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1342"/>
          <a:stretch/>
        </p:blipFill>
        <p:spPr>
          <a:xfrm>
            <a:off x="1991544" y="908720"/>
            <a:ext cx="8136903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7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Problemas de </a:t>
            </a:r>
            <a:r>
              <a:rPr lang="es-ES" sz="3200" b="1" dirty="0" err="1">
                <a:solidFill>
                  <a:srgbClr val="0070C0"/>
                </a:solidFill>
              </a:rPr>
              <a:t>hidro</a:t>
            </a:r>
            <a:r>
              <a:rPr lang="es-ES" sz="3200" b="1" dirty="0">
                <a:solidFill>
                  <a:srgbClr val="0070C0"/>
                </a:solidFill>
              </a:rPr>
              <a:t>….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908720"/>
            <a:ext cx="9505055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0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Funciona </a:t>
            </a:r>
            <a:r>
              <a:rPr lang="es-ES" sz="2800" b="1" dirty="0">
                <a:solidFill>
                  <a:srgbClr val="002060"/>
                </a:solidFill>
              </a:rPr>
              <a:t>de manera similar a un motor a reacción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Cambia </a:t>
            </a:r>
            <a:r>
              <a:rPr lang="es-ES" sz="2800" b="1" dirty="0">
                <a:solidFill>
                  <a:srgbClr val="002060"/>
                </a:solidFill>
              </a:rPr>
              <a:t>la energía química del combustible directamente </a:t>
            </a:r>
            <a:r>
              <a:rPr lang="es-ES" sz="2800" b="1" dirty="0" smtClean="0">
                <a:solidFill>
                  <a:srgbClr val="002060"/>
                </a:solidFill>
              </a:rPr>
              <a:t>en </a:t>
            </a:r>
            <a:r>
              <a:rPr lang="es-ES" sz="2800" b="1" dirty="0">
                <a:solidFill>
                  <a:srgbClr val="002060"/>
                </a:solidFill>
              </a:rPr>
              <a:t>energía mecánica que </a:t>
            </a:r>
            <a:r>
              <a:rPr lang="es-ES" sz="2800" b="1" dirty="0" smtClean="0">
                <a:solidFill>
                  <a:srgbClr val="002060"/>
                </a:solidFill>
              </a:rPr>
              <a:t>mueve </a:t>
            </a:r>
            <a:r>
              <a:rPr lang="es-ES" sz="2800" b="1" dirty="0">
                <a:solidFill>
                  <a:srgbClr val="002060"/>
                </a:solidFill>
              </a:rPr>
              <a:t>un </a:t>
            </a:r>
            <a:r>
              <a:rPr lang="es-ES" sz="2800" b="1" dirty="0" smtClean="0">
                <a:solidFill>
                  <a:srgbClr val="002060"/>
                </a:solidFill>
              </a:rPr>
              <a:t>generador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turbinas de combustión eliminan el uso de vapor </a:t>
            </a:r>
            <a:r>
              <a:rPr lang="es-ES" sz="2800" b="1" dirty="0" smtClean="0">
                <a:solidFill>
                  <a:srgbClr val="002060"/>
                </a:solidFill>
              </a:rPr>
              <a:t>para </a:t>
            </a:r>
            <a:r>
              <a:rPr lang="es-ES" sz="2800" b="1" dirty="0">
                <a:solidFill>
                  <a:srgbClr val="002060"/>
                </a:solidFill>
              </a:rPr>
              <a:t>energía </a:t>
            </a:r>
            <a:r>
              <a:rPr lang="es-ES" sz="2800" b="1" dirty="0" smtClean="0">
                <a:solidFill>
                  <a:srgbClr val="002060"/>
                </a:solidFill>
              </a:rPr>
              <a:t>térmica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escape caliente se puede usar para producir vapor para una </a:t>
            </a:r>
            <a:r>
              <a:rPr lang="es-ES" sz="2800" b="1" dirty="0" smtClean="0">
                <a:solidFill>
                  <a:srgbClr val="002060"/>
                </a:solidFill>
              </a:rPr>
              <a:t>turbina </a:t>
            </a:r>
            <a:r>
              <a:rPr lang="es-ES" sz="2800" b="1" dirty="0">
                <a:solidFill>
                  <a:srgbClr val="002060"/>
                </a:solidFill>
              </a:rPr>
              <a:t>de vapor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4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Turbina de combustión (también llamada CT o GT) Gas, Petróleo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1927284"/>
            <a:ext cx="7200800" cy="301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0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lvl="3" indent="-363538" algn="just"/>
            <a:r>
              <a:rPr lang="es-ES" sz="2800" b="1" dirty="0">
                <a:solidFill>
                  <a:srgbClr val="002060"/>
                </a:solidFill>
              </a:rPr>
              <a:t>• El aire comprimido y el combustible se encienden </a:t>
            </a:r>
            <a:r>
              <a:rPr lang="es-ES" sz="2800" b="1" dirty="0" smtClean="0">
                <a:solidFill>
                  <a:srgbClr val="002060"/>
                </a:solidFill>
              </a:rPr>
              <a:t>y se </a:t>
            </a:r>
            <a:r>
              <a:rPr lang="es-ES" sz="2800" b="1" dirty="0">
                <a:solidFill>
                  <a:srgbClr val="002060"/>
                </a:solidFill>
              </a:rPr>
              <a:t>expanden a </a:t>
            </a:r>
            <a:r>
              <a:rPr lang="es-ES" sz="2800" b="1" dirty="0" smtClean="0">
                <a:solidFill>
                  <a:srgbClr val="002060"/>
                </a:solidFill>
              </a:rPr>
              <a:t>     través </a:t>
            </a:r>
            <a:r>
              <a:rPr lang="es-ES" sz="2800" b="1" dirty="0">
                <a:solidFill>
                  <a:srgbClr val="002060"/>
                </a:solidFill>
              </a:rPr>
              <a:t>de la </a:t>
            </a:r>
            <a:r>
              <a:rPr lang="es-ES" sz="2800" b="1" dirty="0" smtClean="0">
                <a:solidFill>
                  <a:srgbClr val="002060"/>
                </a:solidFill>
              </a:rPr>
              <a:t>turbina</a:t>
            </a:r>
          </a:p>
          <a:p>
            <a:pPr marL="363538" lvl="3" indent="-363538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La turbina hace girar el compresor de aire y el </a:t>
            </a:r>
            <a:r>
              <a:rPr lang="es-ES" sz="2800" b="1" dirty="0" smtClean="0">
                <a:solidFill>
                  <a:srgbClr val="002060"/>
                </a:solidFill>
              </a:rPr>
              <a:t>generador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612" y="3356992"/>
            <a:ext cx="6984775" cy="258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4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4550" y="1124744"/>
            <a:ext cx="10873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La mayoría de las turbinas de combustión son de ciclo abierto: el </a:t>
            </a:r>
            <a:r>
              <a:rPr lang="es-ES" sz="2800" b="1" dirty="0" smtClean="0">
                <a:solidFill>
                  <a:srgbClr val="002060"/>
                </a:solidFill>
              </a:rPr>
              <a:t>gas </a:t>
            </a:r>
            <a:r>
              <a:rPr lang="es-ES" sz="2800" b="1" dirty="0">
                <a:solidFill>
                  <a:srgbClr val="002060"/>
                </a:solidFill>
              </a:rPr>
              <a:t>expandido se expulsa a la atmósfera, como ocurre con el </a:t>
            </a:r>
            <a:r>
              <a:rPr lang="es-ES" sz="2800" b="1" dirty="0" smtClean="0">
                <a:solidFill>
                  <a:srgbClr val="002060"/>
                </a:solidFill>
              </a:rPr>
              <a:t>motor </a:t>
            </a:r>
            <a:r>
              <a:rPr lang="es-ES" sz="2800" b="1" dirty="0">
                <a:solidFill>
                  <a:srgbClr val="002060"/>
                </a:solidFill>
              </a:rPr>
              <a:t>a reacción de un avión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Muchas </a:t>
            </a:r>
            <a:r>
              <a:rPr lang="es-ES" sz="2800" b="1" dirty="0">
                <a:solidFill>
                  <a:srgbClr val="002060"/>
                </a:solidFill>
              </a:rPr>
              <a:t>turbinas de combustión se basan en el diseño de </a:t>
            </a:r>
            <a:r>
              <a:rPr lang="es-ES" sz="2800" b="1" dirty="0" smtClean="0">
                <a:solidFill>
                  <a:srgbClr val="002060"/>
                </a:solidFill>
              </a:rPr>
              <a:t>motores </a:t>
            </a:r>
            <a:r>
              <a:rPr lang="es-ES" sz="2800" b="1" dirty="0">
                <a:solidFill>
                  <a:srgbClr val="002060"/>
                </a:solidFill>
              </a:rPr>
              <a:t>a reacción de aeronaves; se </a:t>
            </a:r>
            <a:r>
              <a:rPr lang="es-ES" sz="2800" b="1" dirty="0" smtClean="0">
                <a:solidFill>
                  <a:srgbClr val="002060"/>
                </a:solidFill>
              </a:rPr>
              <a:t>denominan Turbinas </a:t>
            </a:r>
            <a:r>
              <a:rPr lang="es-ES" sz="2800" b="1" dirty="0">
                <a:solidFill>
                  <a:srgbClr val="002060"/>
                </a:solidFill>
              </a:rPr>
              <a:t>de </a:t>
            </a:r>
            <a:r>
              <a:rPr lang="es-ES" sz="2800" b="1" dirty="0" smtClean="0">
                <a:solidFill>
                  <a:srgbClr val="002060"/>
                </a:solidFill>
              </a:rPr>
              <a:t>Combustión </a:t>
            </a:r>
            <a:r>
              <a:rPr lang="es-ES" sz="2800" b="1" dirty="0" err="1" smtClean="0">
                <a:solidFill>
                  <a:srgbClr val="002060"/>
                </a:solidFill>
              </a:rPr>
              <a:t>Aeroderivadas</a:t>
            </a:r>
            <a:endParaRPr lang="es-ES" sz="2800" b="1" dirty="0" smtClean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unidades más grandes se construyen sobre un marco basado en </a:t>
            </a:r>
            <a:r>
              <a:rPr lang="es-ES" sz="2800" b="1" dirty="0" smtClean="0">
                <a:solidFill>
                  <a:srgbClr val="002060"/>
                </a:solidFill>
              </a:rPr>
              <a:t>el suelo</a:t>
            </a:r>
            <a:r>
              <a:rPr lang="es-ES" sz="2800" b="1" dirty="0">
                <a:solidFill>
                  <a:srgbClr val="002060"/>
                </a:solidFill>
              </a:rPr>
              <a:t>. Estos se llaman unidades de marco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27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75217" y="733246"/>
            <a:ext cx="1087320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Ventajas de la turbina de gas de combustión </a:t>
            </a:r>
            <a:endParaRPr lang="es-ES" sz="2800" b="1" dirty="0" smtClean="0">
              <a:solidFill>
                <a:srgbClr val="002060"/>
              </a:solidFill>
            </a:endParaRPr>
          </a:p>
          <a:p>
            <a:pPr marL="914400" lvl="5" algn="just"/>
            <a:r>
              <a:rPr lang="es-ES" sz="2800" b="1" dirty="0" smtClean="0">
                <a:solidFill>
                  <a:srgbClr val="C00000"/>
                </a:solidFill>
              </a:rPr>
              <a:t>–  </a:t>
            </a:r>
            <a:r>
              <a:rPr lang="es-ES" sz="2800" b="1" dirty="0">
                <a:solidFill>
                  <a:srgbClr val="C00000"/>
                </a:solidFill>
              </a:rPr>
              <a:t>puesta en marcha rápida (5-10 minutos)</a:t>
            </a:r>
          </a:p>
          <a:p>
            <a:pPr marL="914400" lvl="5" algn="just"/>
            <a:r>
              <a:rPr lang="es-ES" sz="2800" b="1" dirty="0">
                <a:solidFill>
                  <a:srgbClr val="C00000"/>
                </a:solidFill>
              </a:rPr>
              <a:t>– </a:t>
            </a:r>
            <a:r>
              <a:rPr lang="es-ES" sz="2800" b="1" dirty="0" smtClean="0">
                <a:solidFill>
                  <a:srgbClr val="C00000"/>
                </a:solidFill>
              </a:rPr>
              <a:t> bajo </a:t>
            </a:r>
            <a:r>
              <a:rPr lang="es-ES" sz="2800" b="1" dirty="0">
                <a:solidFill>
                  <a:srgbClr val="C00000"/>
                </a:solidFill>
              </a:rPr>
              <a:t>costo de inversión </a:t>
            </a:r>
          </a:p>
          <a:p>
            <a:pPr marL="914400" lvl="5" algn="just"/>
            <a:r>
              <a:rPr lang="es-ES" sz="2800" b="1" dirty="0">
                <a:solidFill>
                  <a:srgbClr val="C00000"/>
                </a:solidFill>
              </a:rPr>
              <a:t>– </a:t>
            </a:r>
            <a:r>
              <a:rPr lang="es-ES" sz="2800" b="1" dirty="0" smtClean="0">
                <a:solidFill>
                  <a:srgbClr val="C00000"/>
                </a:solidFill>
              </a:rPr>
              <a:t> corto </a:t>
            </a:r>
            <a:r>
              <a:rPr lang="es-ES" sz="2800" b="1" dirty="0">
                <a:solidFill>
                  <a:srgbClr val="C00000"/>
                </a:solidFill>
              </a:rPr>
              <a:t>tiempo de construcción</a:t>
            </a:r>
          </a:p>
          <a:p>
            <a:pPr marL="914400" lvl="5" algn="just"/>
            <a:r>
              <a:rPr lang="es-ES" sz="2800" b="1" dirty="0">
                <a:solidFill>
                  <a:srgbClr val="C00000"/>
                </a:solidFill>
              </a:rPr>
              <a:t>– </a:t>
            </a:r>
            <a:r>
              <a:rPr lang="es-ES" sz="2800" b="1" dirty="0" smtClean="0">
                <a:solidFill>
                  <a:srgbClr val="C00000"/>
                </a:solidFill>
              </a:rPr>
              <a:t> muy </a:t>
            </a:r>
            <a:r>
              <a:rPr lang="es-ES" sz="2800" b="1" dirty="0">
                <a:solidFill>
                  <a:srgbClr val="C00000"/>
                </a:solidFill>
              </a:rPr>
              <a:t>adecuado para fines de espera y </a:t>
            </a:r>
            <a:r>
              <a:rPr lang="es-ES" sz="2800" b="1" dirty="0" smtClean="0">
                <a:solidFill>
                  <a:srgbClr val="C00000"/>
                </a:solidFill>
              </a:rPr>
              <a:t>picos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Sin embargo, la eficiencia térmica es baja... </a:t>
            </a:r>
            <a:r>
              <a:rPr lang="es-ES" sz="2800" b="1" dirty="0" smtClean="0">
                <a:solidFill>
                  <a:srgbClr val="002060"/>
                </a:solidFill>
              </a:rPr>
              <a:t>Y la </a:t>
            </a:r>
            <a:r>
              <a:rPr lang="es-ES" sz="2800" b="1" dirty="0">
                <a:solidFill>
                  <a:srgbClr val="002060"/>
                </a:solidFill>
              </a:rPr>
              <a:t>generación es </a:t>
            </a:r>
            <a:r>
              <a:rPr lang="es-ES" sz="2800" b="1" dirty="0" smtClean="0">
                <a:solidFill>
                  <a:srgbClr val="002060"/>
                </a:solidFill>
              </a:rPr>
              <a:t>costosa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 Ventajas – Continuación</a:t>
            </a:r>
          </a:p>
          <a:p>
            <a:pPr marL="914400" lvl="5" algn="just"/>
            <a:r>
              <a:rPr lang="es-ES" sz="2800" b="1" dirty="0">
                <a:solidFill>
                  <a:srgbClr val="C00000"/>
                </a:solidFill>
              </a:rPr>
              <a:t>– No requiere agua de refrigeración </a:t>
            </a:r>
          </a:p>
          <a:p>
            <a:pPr marL="914400" lvl="5" algn="just"/>
            <a:r>
              <a:rPr lang="es-ES" sz="2800" b="1" dirty="0">
                <a:solidFill>
                  <a:srgbClr val="C00000"/>
                </a:solidFill>
              </a:rPr>
              <a:t>– Las emisiones son relativamente bajas </a:t>
            </a:r>
          </a:p>
          <a:p>
            <a:pPr marL="914400" lvl="5" algn="just"/>
            <a:r>
              <a:rPr lang="es-ES" sz="2800" b="1" dirty="0">
                <a:solidFill>
                  <a:srgbClr val="C00000"/>
                </a:solidFill>
              </a:rPr>
              <a:t>– Sin ceniza</a:t>
            </a:r>
          </a:p>
          <a:p>
            <a:pPr marL="914400" lvl="5" algn="just"/>
            <a:r>
              <a:rPr lang="es-ES" sz="2800" b="1" dirty="0">
                <a:solidFill>
                  <a:srgbClr val="C00000"/>
                </a:solidFill>
              </a:rPr>
              <a:t>– El combustible es fácil de manejar (relativamente)</a:t>
            </a: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El tamaño varía de aproximadamente 15 a 250 MW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97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75217" y="733246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Suministro de combustible: gas natural (metano o CH4</a:t>
            </a:r>
            <a:r>
              <a:rPr lang="es-ES" sz="2800" b="1" dirty="0" smtClean="0">
                <a:solidFill>
                  <a:srgbClr val="002060"/>
                </a:solidFill>
              </a:rPr>
              <a:t>)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Se combina con 4 átomos de oxígeno para </a:t>
            </a:r>
            <a:r>
              <a:rPr lang="es-ES" sz="2800" b="1" dirty="0" smtClean="0">
                <a:solidFill>
                  <a:srgbClr val="002060"/>
                </a:solidFill>
              </a:rPr>
              <a:t>producir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</a:t>
            </a:r>
            <a:r>
              <a:rPr lang="es-ES" sz="2800" b="1" dirty="0" smtClean="0">
                <a:solidFill>
                  <a:srgbClr val="002060"/>
                </a:solidFill>
              </a:rPr>
              <a:t>CO2 y </a:t>
            </a:r>
            <a:r>
              <a:rPr lang="es-ES" sz="2800" b="1" dirty="0">
                <a:solidFill>
                  <a:srgbClr val="002060"/>
                </a:solidFill>
              </a:rPr>
              <a:t>2-H2Moléculas de O (agua</a:t>
            </a:r>
            <a:r>
              <a:rPr lang="es-ES" sz="2800" b="1" dirty="0" smtClean="0">
                <a:solidFill>
                  <a:srgbClr val="002060"/>
                </a:solidFill>
              </a:rPr>
              <a:t>)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Si hay azufre en el combustible, también produce algo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 err="1">
                <a:solidFill>
                  <a:srgbClr val="002060"/>
                </a:solidFill>
              </a:rPr>
              <a:t>SOx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• También se produce algo de </a:t>
            </a:r>
            <a:r>
              <a:rPr lang="es-ES" sz="2800" b="1" dirty="0" err="1">
                <a:solidFill>
                  <a:srgbClr val="002060"/>
                </a:solidFill>
              </a:rPr>
              <a:t>NOx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9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75217" y="733246"/>
            <a:ext cx="108732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tasas de calor pueden rondar los 9000 </a:t>
            </a:r>
            <a:r>
              <a:rPr lang="es-ES" sz="2800" b="1" dirty="0" err="1" smtClean="0">
                <a:solidFill>
                  <a:srgbClr val="002060"/>
                </a:solidFill>
              </a:rPr>
              <a:t>btu</a:t>
            </a:r>
            <a:r>
              <a:rPr lang="es-ES" sz="2800" b="1" dirty="0" smtClean="0">
                <a:solidFill>
                  <a:srgbClr val="002060"/>
                </a:solidFill>
              </a:rPr>
              <a:t>/</a:t>
            </a:r>
            <a:r>
              <a:rPr lang="es-ES" sz="2800" b="1" dirty="0" err="1" smtClean="0">
                <a:solidFill>
                  <a:srgbClr val="002060"/>
                </a:solidFill>
              </a:rPr>
              <a:t>kwh</a:t>
            </a:r>
            <a:endParaRPr lang="es-ES" sz="2800" b="1" dirty="0" smtClean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calor de escape se puede utilizar en un sistema de ciclo </a:t>
            </a:r>
            <a:r>
              <a:rPr lang="es-ES" sz="2800" b="1" dirty="0" smtClean="0">
                <a:solidFill>
                  <a:srgbClr val="002060"/>
                </a:solidFill>
              </a:rPr>
              <a:t>combinado.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salida se ve afectada por la temperatura del aire de </a:t>
            </a:r>
            <a:r>
              <a:rPr lang="es-ES" sz="2800" b="1" dirty="0" smtClean="0">
                <a:solidFill>
                  <a:srgbClr val="002060"/>
                </a:solidFill>
              </a:rPr>
              <a:t>entrada</a:t>
            </a:r>
            <a:r>
              <a:rPr lang="es-ES" sz="2800" b="1" dirty="0">
                <a:solidFill>
                  <a:srgbClr val="002060"/>
                </a:solidFill>
              </a:rPr>
              <a:t>; a veces, se utilizan enfriadores o enfriadores por </a:t>
            </a:r>
            <a:r>
              <a:rPr lang="es-ES" sz="2800" b="1" dirty="0" smtClean="0">
                <a:solidFill>
                  <a:srgbClr val="002060"/>
                </a:solidFill>
              </a:rPr>
              <a:t>evaporación </a:t>
            </a:r>
            <a:r>
              <a:rPr lang="es-ES" sz="2800" b="1" dirty="0">
                <a:solidFill>
                  <a:srgbClr val="002060"/>
                </a:solidFill>
              </a:rPr>
              <a:t>para enfriar el aire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producción se ve afectada por la densidad del </a:t>
            </a:r>
            <a:r>
              <a:rPr lang="es-ES" sz="2800" b="1" dirty="0" smtClean="0">
                <a:solidFill>
                  <a:srgbClr val="002060"/>
                </a:solidFill>
              </a:rPr>
              <a:t>aire</a:t>
            </a:r>
            <a:r>
              <a:rPr lang="es-ES" sz="2800" b="1" dirty="0">
                <a:solidFill>
                  <a:srgbClr val="002060"/>
                </a:solidFill>
              </a:rPr>
              <a:t>: la misma máquina a menor altura producirá </a:t>
            </a:r>
            <a:r>
              <a:rPr lang="es-ES" sz="2800" b="1" dirty="0" smtClean="0">
                <a:solidFill>
                  <a:srgbClr val="002060"/>
                </a:solidFill>
              </a:rPr>
              <a:t>más</a:t>
            </a:r>
          </a:p>
        </p:txBody>
      </p:sp>
    </p:spTree>
    <p:extLst>
      <p:ext uri="{BB962C8B-B14F-4D97-AF65-F5344CB8AC3E}">
        <p14:creationId xmlns:p14="http://schemas.microsoft.com/office/powerpoint/2010/main" val="109367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Combustión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75217" y="733246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La contaminación se puede reducir </a:t>
            </a:r>
            <a:r>
              <a:rPr lang="es-ES" sz="2800" b="1" dirty="0" smtClean="0">
                <a:solidFill>
                  <a:srgbClr val="002060"/>
                </a:solidFill>
              </a:rPr>
              <a:t>con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1371600" lvl="5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Uso </a:t>
            </a:r>
            <a:r>
              <a:rPr lang="es-ES" sz="2800" b="1" dirty="0">
                <a:solidFill>
                  <a:srgbClr val="002060"/>
                </a:solidFill>
              </a:rPr>
              <a:t>seco: quemadores de bajo </a:t>
            </a:r>
            <a:r>
              <a:rPr lang="es-ES" sz="2800" b="1" dirty="0" err="1">
                <a:solidFill>
                  <a:srgbClr val="002060"/>
                </a:solidFill>
              </a:rPr>
              <a:t>NOx</a:t>
            </a:r>
            <a:r>
              <a:rPr lang="es-ES" sz="2800" b="1" dirty="0">
                <a:solidFill>
                  <a:srgbClr val="002060"/>
                </a:solidFill>
              </a:rPr>
              <a:t>: temperatura </a:t>
            </a:r>
            <a:r>
              <a:rPr lang="es-ES" sz="2800" b="1" dirty="0" smtClean="0">
                <a:solidFill>
                  <a:srgbClr val="002060"/>
                </a:solidFill>
              </a:rPr>
              <a:t>de combustión controlada</a:t>
            </a:r>
          </a:p>
          <a:p>
            <a:pPr marL="1371600" lvl="5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1371600" lvl="5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Use </a:t>
            </a:r>
            <a:r>
              <a:rPr lang="es-ES" sz="2800" b="1" dirty="0">
                <a:solidFill>
                  <a:srgbClr val="002060"/>
                </a:solidFill>
              </a:rPr>
              <a:t>convertidores catalíticos selectivos (SCR): </a:t>
            </a:r>
            <a:r>
              <a:rPr lang="es-ES" sz="2800" b="1" dirty="0" smtClean="0">
                <a:solidFill>
                  <a:srgbClr val="002060"/>
                </a:solidFill>
              </a:rPr>
              <a:t>rocíe amoníaco </a:t>
            </a:r>
            <a:r>
              <a:rPr lang="es-ES" sz="2800" b="1" dirty="0">
                <a:solidFill>
                  <a:srgbClr val="002060"/>
                </a:solidFill>
              </a:rPr>
              <a:t>en la corriente de escape, luego pase el escape </a:t>
            </a:r>
            <a:r>
              <a:rPr lang="es-ES" sz="2800" b="1" dirty="0" smtClean="0">
                <a:solidFill>
                  <a:srgbClr val="002060"/>
                </a:solidFill>
              </a:rPr>
              <a:t>a </a:t>
            </a:r>
            <a:r>
              <a:rPr lang="es-ES" sz="2800" b="1" dirty="0">
                <a:solidFill>
                  <a:srgbClr val="002060"/>
                </a:solidFill>
              </a:rPr>
              <a:t>través de un laberinto de material catalítico cerámico </a:t>
            </a:r>
            <a:r>
              <a:rPr lang="es-ES" sz="2800" b="1" dirty="0" smtClean="0">
                <a:solidFill>
                  <a:srgbClr val="002060"/>
                </a:solidFill>
              </a:rPr>
              <a:t>para </a:t>
            </a:r>
            <a:r>
              <a:rPr lang="es-ES" sz="2800" b="1" dirty="0">
                <a:solidFill>
                  <a:srgbClr val="002060"/>
                </a:solidFill>
              </a:rPr>
              <a:t>reaccionar con el </a:t>
            </a:r>
            <a:r>
              <a:rPr lang="es-ES" sz="2800" b="1" dirty="0" err="1">
                <a:solidFill>
                  <a:srgbClr val="002060"/>
                </a:solidFill>
              </a:rPr>
              <a:t>NOx</a:t>
            </a:r>
            <a:r>
              <a:rPr lang="es-ES" sz="2800" b="1" dirty="0">
                <a:solidFill>
                  <a:srgbClr val="002060"/>
                </a:solidFill>
              </a:rPr>
              <a:t> y convertirlo en </a:t>
            </a:r>
            <a:r>
              <a:rPr lang="es-ES" sz="2800" b="1" dirty="0" smtClean="0">
                <a:solidFill>
                  <a:srgbClr val="002060"/>
                </a:solidFill>
              </a:rPr>
              <a:t>N2 y </a:t>
            </a:r>
            <a:r>
              <a:rPr lang="es-ES" sz="2800" b="1" dirty="0">
                <a:solidFill>
                  <a:srgbClr val="002060"/>
                </a:solidFill>
              </a:rPr>
              <a:t>H2O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18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548680"/>
            <a:ext cx="8208912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05977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764704"/>
            <a:ext cx="1008112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34683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548680"/>
            <a:ext cx="936104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6022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548680"/>
            <a:ext cx="9577064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04578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de Ciclo Combinado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9396" y="1268760"/>
            <a:ext cx="108732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>
                <a:solidFill>
                  <a:srgbClr val="002060"/>
                </a:solidFill>
              </a:rPr>
              <a:t>Una planta de Ciclo Combinado </a:t>
            </a:r>
            <a:r>
              <a:rPr lang="es-ES" sz="2800" b="1" dirty="0">
                <a:solidFill>
                  <a:srgbClr val="002060"/>
                </a:solidFill>
              </a:rPr>
              <a:t>incluye una o más </a:t>
            </a:r>
            <a:r>
              <a:rPr lang="es-ES" sz="2800" b="1" dirty="0" smtClean="0">
                <a:solidFill>
                  <a:srgbClr val="002060"/>
                </a:solidFill>
              </a:rPr>
              <a:t>turbinas de </a:t>
            </a:r>
            <a:r>
              <a:rPr lang="es-ES" sz="2800" b="1" dirty="0">
                <a:solidFill>
                  <a:srgbClr val="002060"/>
                </a:solidFill>
              </a:rPr>
              <a:t>combustión combinadas con una turbina de </a:t>
            </a:r>
            <a:r>
              <a:rPr lang="es-ES" sz="2800" b="1" dirty="0" smtClean="0">
                <a:solidFill>
                  <a:srgbClr val="002060"/>
                </a:solidFill>
              </a:rPr>
              <a:t>vapor</a:t>
            </a:r>
          </a:p>
          <a:p>
            <a:pPr marL="457200" lvl="3" indent="-457200" algn="just">
              <a:buFont typeface="Wingdings" panose="05000000000000000000" pitchFamily="2" charset="2"/>
              <a:buChar char="ü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escape de la turbina de combustión (CT) se </a:t>
            </a:r>
            <a:r>
              <a:rPr lang="es-ES" sz="2800" b="1" dirty="0" smtClean="0">
                <a:solidFill>
                  <a:srgbClr val="002060"/>
                </a:solidFill>
              </a:rPr>
              <a:t>utiliza </a:t>
            </a:r>
            <a:r>
              <a:rPr lang="es-ES" sz="2800" b="1" dirty="0">
                <a:solidFill>
                  <a:srgbClr val="002060"/>
                </a:solidFill>
              </a:rPr>
              <a:t>para calentar el </a:t>
            </a:r>
            <a:r>
              <a:rPr lang="es-ES" sz="2800" b="1" dirty="0" smtClean="0">
                <a:solidFill>
                  <a:srgbClr val="002060"/>
                </a:solidFill>
              </a:rPr>
              <a:t>vapor</a:t>
            </a:r>
          </a:p>
          <a:p>
            <a:pPr marL="457200" lvl="3" indent="-457200" algn="just">
              <a:buFont typeface="Wingdings" panose="05000000000000000000" pitchFamily="2" charset="2"/>
              <a:buChar char="ü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gases de escape de la turbina salen a una caldera, </a:t>
            </a:r>
            <a:r>
              <a:rPr lang="es-ES" sz="2800" b="1" dirty="0" smtClean="0">
                <a:solidFill>
                  <a:srgbClr val="002060"/>
                </a:solidFill>
              </a:rPr>
              <a:t>llamada </a:t>
            </a:r>
            <a:r>
              <a:rPr lang="es-ES" sz="2800" b="1" dirty="0">
                <a:solidFill>
                  <a:srgbClr val="002060"/>
                </a:solidFill>
              </a:rPr>
              <a:t>generador de vapor de recuperación de calor </a:t>
            </a:r>
            <a:r>
              <a:rPr lang="es-ES" sz="2800" b="1" dirty="0" smtClean="0">
                <a:solidFill>
                  <a:srgbClr val="002060"/>
                </a:solidFill>
              </a:rPr>
              <a:t>(</a:t>
            </a:r>
            <a:r>
              <a:rPr lang="es-ES" sz="2800" b="1" dirty="0">
                <a:solidFill>
                  <a:srgbClr val="002060"/>
                </a:solidFill>
              </a:rPr>
              <a:t>HRSG), donde el calor se utiliza para convertir el agua en </a:t>
            </a:r>
            <a:r>
              <a:rPr lang="es-ES" sz="2800" b="1" dirty="0" smtClean="0">
                <a:solidFill>
                  <a:srgbClr val="002060"/>
                </a:solidFill>
              </a:rPr>
              <a:t>vapor</a:t>
            </a:r>
            <a:r>
              <a:rPr lang="es-ES" sz="2800" b="1" dirty="0">
                <a:solidFill>
                  <a:srgbClr val="002060"/>
                </a:solidFill>
              </a:rPr>
              <a:t>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37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de Ciclo Combinado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9396" y="1268760"/>
            <a:ext cx="108732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vapor impulsa una turbina de vapor separada </a:t>
            </a:r>
            <a:r>
              <a:rPr lang="es-ES" sz="2800" b="1" dirty="0" smtClean="0">
                <a:solidFill>
                  <a:srgbClr val="002060"/>
                </a:solidFill>
              </a:rPr>
              <a:t>para generar </a:t>
            </a:r>
            <a:r>
              <a:rPr lang="es-ES" sz="2800" b="1" dirty="0">
                <a:solidFill>
                  <a:srgbClr val="002060"/>
                </a:solidFill>
              </a:rPr>
              <a:t>electricidad </a:t>
            </a:r>
            <a:r>
              <a:rPr lang="es-ES" sz="2800" b="1" dirty="0" smtClean="0">
                <a:solidFill>
                  <a:srgbClr val="002060"/>
                </a:solidFill>
              </a:rPr>
              <a:t>adicional</a:t>
            </a:r>
          </a:p>
          <a:p>
            <a:pPr marL="457200" lvl="3" indent="-457200" algn="just">
              <a:buFont typeface="Wingdings" panose="05000000000000000000" pitchFamily="2" charset="2"/>
              <a:buChar char="ü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eficiencia aumenta drásticamente ya que esta </a:t>
            </a:r>
            <a:r>
              <a:rPr lang="es-ES" sz="2800" b="1" dirty="0" smtClean="0">
                <a:solidFill>
                  <a:srgbClr val="002060"/>
                </a:solidFill>
              </a:rPr>
              <a:t>energía </a:t>
            </a:r>
            <a:r>
              <a:rPr lang="es-ES" sz="2800" b="1" dirty="0">
                <a:solidFill>
                  <a:srgbClr val="002060"/>
                </a:solidFill>
              </a:rPr>
              <a:t>se genera sin el consumo de combustible </a:t>
            </a:r>
            <a:r>
              <a:rPr lang="es-ES" sz="2800" b="1" dirty="0" smtClean="0">
                <a:solidFill>
                  <a:srgbClr val="002060"/>
                </a:solidFill>
              </a:rPr>
              <a:t>adicional</a:t>
            </a:r>
          </a:p>
          <a:p>
            <a:pPr marL="457200" lvl="3" indent="-457200" algn="just">
              <a:buFont typeface="Wingdings" panose="05000000000000000000" pitchFamily="2" charset="2"/>
              <a:buChar char="ü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>
                <a:solidFill>
                  <a:srgbClr val="002060"/>
                </a:solidFill>
              </a:rPr>
              <a:t>Cada </a:t>
            </a:r>
            <a:r>
              <a:rPr lang="es-ES" sz="2800" b="1" dirty="0">
                <a:solidFill>
                  <a:srgbClr val="002060"/>
                </a:solidFill>
              </a:rPr>
              <a:t>generador está conectado a la red eléctrica a </a:t>
            </a:r>
            <a:r>
              <a:rPr lang="es-ES" sz="2800" b="1" dirty="0" smtClean="0">
                <a:solidFill>
                  <a:srgbClr val="002060"/>
                </a:solidFill>
              </a:rPr>
              <a:t>través </a:t>
            </a:r>
            <a:r>
              <a:rPr lang="es-ES" sz="2800" b="1" dirty="0">
                <a:solidFill>
                  <a:srgbClr val="002060"/>
                </a:solidFill>
              </a:rPr>
              <a:t>de disyuntores independientes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27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332656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de Ciclo Combinado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1124744"/>
            <a:ext cx="8784976" cy="510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1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centrales de ciclo combinado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79376" y="901789"/>
            <a:ext cx="48965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400" b="1" dirty="0">
                <a:solidFill>
                  <a:schemeClr val="tx2"/>
                </a:solidFill>
              </a:rPr>
              <a:t>El escape de la turbina de combustión pasa a través de un generador de vapor de recuperación </a:t>
            </a:r>
            <a:r>
              <a:rPr lang="es-ES" sz="2400" b="1" dirty="0" smtClean="0">
                <a:solidFill>
                  <a:schemeClr val="tx2"/>
                </a:solidFill>
              </a:rPr>
              <a:t>de </a:t>
            </a:r>
            <a:r>
              <a:rPr lang="es-ES" sz="2400" b="1" dirty="0">
                <a:solidFill>
                  <a:schemeClr val="tx2"/>
                </a:solidFill>
              </a:rPr>
              <a:t>calor (HRSG), donde el calor del escape se usa para producir vapor. Luego, el vapor fluye a </a:t>
            </a:r>
            <a:r>
              <a:rPr lang="es-ES" sz="2400" b="1" dirty="0" smtClean="0">
                <a:solidFill>
                  <a:schemeClr val="tx2"/>
                </a:solidFill>
              </a:rPr>
              <a:t>través </a:t>
            </a:r>
            <a:r>
              <a:rPr lang="es-ES" sz="2400" b="1" dirty="0">
                <a:solidFill>
                  <a:schemeClr val="tx2"/>
                </a:solidFill>
              </a:rPr>
              <a:t>de una turbina de vapor sin recalentamiento para impulsar un generador. La capacidad </a:t>
            </a:r>
            <a:r>
              <a:rPr lang="es-ES" sz="2400" b="1" dirty="0" smtClean="0">
                <a:solidFill>
                  <a:schemeClr val="tx2"/>
                </a:solidFill>
              </a:rPr>
              <a:t>de </a:t>
            </a:r>
            <a:r>
              <a:rPr lang="es-ES" sz="2400" b="1" dirty="0">
                <a:solidFill>
                  <a:schemeClr val="tx2"/>
                </a:solidFill>
              </a:rPr>
              <a:t>la planta varía de 100 MW a más de 1000 MW. Todas las plantas usan una sola turbina de </a:t>
            </a:r>
            <a:r>
              <a:rPr lang="es-ES" sz="2400" b="1" dirty="0" smtClean="0">
                <a:solidFill>
                  <a:schemeClr val="tx2"/>
                </a:solidFill>
              </a:rPr>
              <a:t>vapor </a:t>
            </a:r>
            <a:r>
              <a:rPr lang="es-ES" sz="2400" b="1" dirty="0">
                <a:solidFill>
                  <a:schemeClr val="tx2"/>
                </a:solidFill>
              </a:rPr>
              <a:t>con de una a cuatro turbinas de combustión. La combinación de turbinas de gas y vapor </a:t>
            </a:r>
            <a:r>
              <a:rPr lang="es-ES" sz="2400" b="1" dirty="0" smtClean="0">
                <a:solidFill>
                  <a:schemeClr val="tx2"/>
                </a:solidFill>
              </a:rPr>
              <a:t>permite </a:t>
            </a:r>
            <a:r>
              <a:rPr lang="es-ES" sz="2400" b="1" dirty="0">
                <a:solidFill>
                  <a:schemeClr val="tx2"/>
                </a:solidFill>
              </a:rPr>
              <a:t>generar energía eléctrica con la más alta eficiencia.</a:t>
            </a:r>
            <a:endParaRPr lang="es-ES" sz="2400" b="1" dirty="0" smtClean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20" y="1484784"/>
            <a:ext cx="6453747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0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centrales de ciclo combinado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79376" y="901789"/>
            <a:ext cx="48965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400" b="1" dirty="0">
                <a:solidFill>
                  <a:schemeClr val="tx2"/>
                </a:solidFill>
              </a:rPr>
              <a:t>En una disposición de múltiples ejes (como se muestra en la imagen), tanto la turbina de gas </a:t>
            </a:r>
            <a:r>
              <a:rPr lang="es-ES" sz="2400" b="1" dirty="0" smtClean="0">
                <a:solidFill>
                  <a:schemeClr val="tx2"/>
                </a:solidFill>
              </a:rPr>
              <a:t>como </a:t>
            </a:r>
            <a:r>
              <a:rPr lang="es-ES" sz="2400" b="1" dirty="0">
                <a:solidFill>
                  <a:schemeClr val="tx2"/>
                </a:solidFill>
              </a:rPr>
              <a:t>la turbina de vapor, cada una está conectada a un generador. En una disposición de un </a:t>
            </a:r>
            <a:r>
              <a:rPr lang="es-ES" sz="2400" b="1" dirty="0" smtClean="0">
                <a:solidFill>
                  <a:schemeClr val="tx2"/>
                </a:solidFill>
              </a:rPr>
              <a:t>solo </a:t>
            </a:r>
            <a:r>
              <a:rPr lang="es-ES" sz="2400" b="1" dirty="0">
                <a:solidFill>
                  <a:schemeClr val="tx2"/>
                </a:solidFill>
              </a:rPr>
              <a:t>eje, la turbina de gas y la turbina de vapor impulsan el mismo generador para producir </a:t>
            </a:r>
            <a:r>
              <a:rPr lang="es-ES" sz="2400" b="1" dirty="0" smtClean="0">
                <a:solidFill>
                  <a:schemeClr val="tx2"/>
                </a:solidFill>
              </a:rPr>
              <a:t>electricidad</a:t>
            </a:r>
            <a:r>
              <a:rPr lang="es-ES" sz="2400" b="1" dirty="0">
                <a:solidFill>
                  <a:schemeClr val="tx2"/>
                </a:solidFill>
              </a:rPr>
              <a:t>.</a:t>
            </a:r>
            <a:endParaRPr lang="es-ES" sz="2400" b="1" dirty="0" smtClean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20" y="1484784"/>
            <a:ext cx="6453747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2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404664"/>
            <a:ext cx="9001000" cy="604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66403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908720"/>
            <a:ext cx="8208912" cy="504055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95400" y="332656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de Ciclo Combinado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71145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de Ciclo Combinado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9396" y="1268760"/>
            <a:ext cx="108732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Las plantas de ciclo combinado combinan algunas de las mejores </a:t>
            </a:r>
            <a:r>
              <a:rPr lang="es-ES" sz="2800" b="1" dirty="0" smtClean="0">
                <a:solidFill>
                  <a:srgbClr val="002060"/>
                </a:solidFill>
              </a:rPr>
              <a:t>características </a:t>
            </a:r>
            <a:r>
              <a:rPr lang="es-ES" sz="2800" b="1" dirty="0">
                <a:solidFill>
                  <a:srgbClr val="002060"/>
                </a:solidFill>
              </a:rPr>
              <a:t>de las turbinas de gas de combustión y las unidades de vapor: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Al </a:t>
            </a:r>
            <a:r>
              <a:rPr lang="es-ES" sz="2800" b="1" dirty="0">
                <a:solidFill>
                  <a:srgbClr val="002060"/>
                </a:solidFill>
              </a:rPr>
              <a:t>igual que las turbinas de gas, las partes de las turbinas de gas de las </a:t>
            </a:r>
            <a:r>
              <a:rPr lang="es-ES" sz="2800" b="1" dirty="0" smtClean="0">
                <a:solidFill>
                  <a:srgbClr val="002060"/>
                </a:solidFill>
              </a:rPr>
              <a:t>unidades </a:t>
            </a:r>
            <a:r>
              <a:rPr lang="es-ES" sz="2800" b="1" dirty="0">
                <a:solidFill>
                  <a:srgbClr val="002060"/>
                </a:solidFill>
              </a:rPr>
              <a:t>de ciclo combinado se ponen en marcha rápidamente y responden </a:t>
            </a:r>
            <a:r>
              <a:rPr lang="es-ES" sz="2800" b="1" dirty="0" smtClean="0">
                <a:solidFill>
                  <a:srgbClr val="002060"/>
                </a:solidFill>
              </a:rPr>
              <a:t>rápidamente </a:t>
            </a:r>
            <a:r>
              <a:rPr lang="es-ES" sz="2800" b="1" dirty="0">
                <a:solidFill>
                  <a:srgbClr val="002060"/>
                </a:solidFill>
              </a:rPr>
              <a:t>a los cambios en la demanda de energía. Las porciones del </a:t>
            </a:r>
            <a:r>
              <a:rPr lang="es-ES" sz="2800" b="1" dirty="0" smtClean="0">
                <a:solidFill>
                  <a:srgbClr val="002060"/>
                </a:solidFill>
              </a:rPr>
              <a:t>generador </a:t>
            </a:r>
            <a:r>
              <a:rPr lang="es-ES" sz="2800" b="1" dirty="0">
                <a:solidFill>
                  <a:srgbClr val="002060"/>
                </a:solidFill>
              </a:rPr>
              <a:t>de vapor tardan más en ponerse en uso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plantas de ciclo combinado de nueva tecnología funcionan </a:t>
            </a:r>
            <a:r>
              <a:rPr lang="es-ES" sz="2800" b="1" dirty="0" smtClean="0">
                <a:solidFill>
                  <a:srgbClr val="002060"/>
                </a:solidFill>
              </a:rPr>
              <a:t>con una </a:t>
            </a:r>
            <a:r>
              <a:rPr lang="es-ES" sz="2800" b="1" dirty="0">
                <a:solidFill>
                  <a:srgbClr val="002060"/>
                </a:solidFill>
              </a:rPr>
              <a:t>eficiencia térmica del </a:t>
            </a:r>
            <a:r>
              <a:rPr lang="es-ES" sz="2800" b="1" dirty="0" smtClean="0">
                <a:solidFill>
                  <a:srgbClr val="002060"/>
                </a:solidFill>
              </a:rPr>
              <a:t>50 % </a:t>
            </a:r>
            <a:r>
              <a:rPr lang="es-ES" sz="2800" b="1" dirty="0">
                <a:solidFill>
                  <a:srgbClr val="002060"/>
                </a:solidFill>
              </a:rPr>
              <a:t>o más, que es casi la eficiencia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las plantas generadoras de vapor de ciclo simple. Analizamos la </a:t>
            </a:r>
            <a:r>
              <a:rPr lang="es-ES" sz="2800" b="1" dirty="0" smtClean="0">
                <a:solidFill>
                  <a:srgbClr val="002060"/>
                </a:solidFill>
              </a:rPr>
              <a:t>eficiencia </a:t>
            </a:r>
            <a:r>
              <a:rPr lang="es-ES" sz="2800" b="1" dirty="0">
                <a:solidFill>
                  <a:srgbClr val="002060"/>
                </a:solidFill>
              </a:rPr>
              <a:t>con más detalle más adelante en este módulo.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52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de Ciclo Combinado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9396" y="1124744"/>
            <a:ext cx="10873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Aproximadamente </a:t>
            </a:r>
            <a:r>
              <a:rPr lang="es-ES" sz="2800" b="1" dirty="0">
                <a:solidFill>
                  <a:srgbClr val="002060"/>
                </a:solidFill>
              </a:rPr>
              <a:t>a partir del año 2000, las plantas de </a:t>
            </a:r>
            <a:r>
              <a:rPr lang="es-ES" sz="2800" b="1" dirty="0" smtClean="0">
                <a:solidFill>
                  <a:srgbClr val="002060"/>
                </a:solidFill>
              </a:rPr>
              <a:t>ciclo combinado </a:t>
            </a:r>
            <a:r>
              <a:rPr lang="es-ES" sz="2800" b="1" dirty="0">
                <a:solidFill>
                  <a:srgbClr val="002060"/>
                </a:solidFill>
              </a:rPr>
              <a:t>comenzaron a proliferar en la región WECC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Actualmente </a:t>
            </a:r>
            <a:r>
              <a:rPr lang="es-ES" sz="2800" b="1" dirty="0">
                <a:solidFill>
                  <a:srgbClr val="002060"/>
                </a:solidFill>
              </a:rPr>
              <a:t>constituyen el 75-80 por ciento de toda la nueva </a:t>
            </a:r>
            <a:r>
              <a:rPr lang="es-ES" sz="2800" b="1" dirty="0" smtClean="0">
                <a:solidFill>
                  <a:srgbClr val="002060"/>
                </a:solidFill>
              </a:rPr>
              <a:t>capacidad </a:t>
            </a:r>
            <a:r>
              <a:rPr lang="es-ES" sz="2800" b="1" dirty="0">
                <a:solidFill>
                  <a:srgbClr val="002060"/>
                </a:solidFill>
              </a:rPr>
              <a:t>de generación que se está </a:t>
            </a:r>
            <a:r>
              <a:rPr lang="es-ES" sz="2800" b="1" dirty="0" smtClean="0">
                <a:solidFill>
                  <a:srgbClr val="002060"/>
                </a:solidFill>
              </a:rPr>
              <a:t>instalando</a:t>
            </a: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Eficiencia incrementada</a:t>
            </a: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Menores </a:t>
            </a:r>
            <a:r>
              <a:rPr lang="es-ES" sz="2800" b="1" dirty="0">
                <a:solidFill>
                  <a:srgbClr val="002060"/>
                </a:solidFill>
              </a:rPr>
              <a:t>costos de </a:t>
            </a:r>
            <a:r>
              <a:rPr lang="es-ES" sz="2800" b="1" dirty="0" smtClean="0">
                <a:solidFill>
                  <a:srgbClr val="002060"/>
                </a:solidFill>
              </a:rPr>
              <a:t>capital</a:t>
            </a: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Menor </a:t>
            </a:r>
            <a:r>
              <a:rPr lang="es-ES" sz="2800" b="1" dirty="0">
                <a:solidFill>
                  <a:srgbClr val="002060"/>
                </a:solidFill>
              </a:rPr>
              <a:t>tiempo de construcción (dos años en comparación con </a:t>
            </a: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cinco años de una planta a carbón)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Uso </a:t>
            </a:r>
            <a:r>
              <a:rPr lang="es-ES" sz="2800" b="1" dirty="0">
                <a:solidFill>
                  <a:srgbClr val="002060"/>
                </a:solidFill>
              </a:rPr>
              <a:t>de gas natural ambientalmente aceptable para </a:t>
            </a:r>
            <a:r>
              <a:rPr lang="es-ES" sz="2800" b="1" dirty="0" smtClean="0">
                <a:solidFill>
                  <a:srgbClr val="002060"/>
                </a:solidFill>
              </a:rPr>
              <a:t>reducir </a:t>
            </a:r>
            <a:r>
              <a:rPr lang="es-ES" sz="2800" b="1" dirty="0">
                <a:solidFill>
                  <a:srgbClr val="002060"/>
                </a:solidFill>
              </a:rPr>
              <a:t>las emisiones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1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Unidades de Ciclo Combinado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9396" y="1124744"/>
            <a:ext cx="108732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Conducto </a:t>
            </a:r>
            <a:r>
              <a:rPr lang="es-ES" sz="2800" b="1" dirty="0">
                <a:solidFill>
                  <a:srgbClr val="002060"/>
                </a:solidFill>
              </a:rPr>
              <a:t>de </a:t>
            </a:r>
            <a:r>
              <a:rPr lang="es-ES" sz="2800" b="1" dirty="0" smtClean="0">
                <a:solidFill>
                  <a:srgbClr val="002060"/>
                </a:solidFill>
              </a:rPr>
              <a:t>cocción se </a:t>
            </a:r>
            <a:r>
              <a:rPr lang="es-ES" sz="2800" b="1" dirty="0">
                <a:solidFill>
                  <a:srgbClr val="002060"/>
                </a:solidFill>
              </a:rPr>
              <a:t>puede utilizar para aumentar la </a:t>
            </a:r>
            <a:r>
              <a:rPr lang="es-ES" sz="2800" b="1" dirty="0" smtClean="0">
                <a:solidFill>
                  <a:srgbClr val="002060"/>
                </a:solidFill>
              </a:rPr>
              <a:t>producción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gas natural se inyecta en los conductos de escape y </a:t>
            </a:r>
            <a:r>
              <a:rPr lang="es-ES" sz="2800" b="1" dirty="0" smtClean="0">
                <a:solidFill>
                  <a:srgbClr val="002060"/>
                </a:solidFill>
              </a:rPr>
              <a:t>se </a:t>
            </a:r>
            <a:r>
              <a:rPr lang="es-ES" sz="2800" b="1" dirty="0">
                <a:solidFill>
                  <a:srgbClr val="002060"/>
                </a:solidFill>
              </a:rPr>
              <a:t>enciende en el HRSG para proporcionar calor y </a:t>
            </a:r>
            <a:r>
              <a:rPr lang="es-ES" sz="2800" b="1" dirty="0" smtClean="0">
                <a:solidFill>
                  <a:srgbClr val="002060"/>
                </a:solidFill>
              </a:rPr>
              <a:t>vapor </a:t>
            </a:r>
            <a:r>
              <a:rPr lang="es-ES" sz="2800" b="1" dirty="0">
                <a:solidFill>
                  <a:srgbClr val="002060"/>
                </a:solidFill>
              </a:rPr>
              <a:t>adicionales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enfriamiento se puede proporcionar con un condensador </a:t>
            </a:r>
            <a:r>
              <a:rPr lang="es-ES" sz="2800" b="1" dirty="0" smtClean="0">
                <a:solidFill>
                  <a:srgbClr val="002060"/>
                </a:solidFill>
              </a:rPr>
              <a:t>enfriado </a:t>
            </a:r>
            <a:r>
              <a:rPr lang="es-ES" sz="2800" b="1" dirty="0">
                <a:solidFill>
                  <a:srgbClr val="002060"/>
                </a:solidFill>
              </a:rPr>
              <a:t>por agua convencional (torre de enfriamiento) o </a:t>
            </a:r>
            <a:r>
              <a:rPr lang="es-ES" sz="2800" b="1" dirty="0" smtClean="0">
                <a:solidFill>
                  <a:srgbClr val="002060"/>
                </a:solidFill>
              </a:rPr>
              <a:t>con </a:t>
            </a:r>
            <a:r>
              <a:rPr lang="es-ES" sz="2800" b="1" dirty="0">
                <a:solidFill>
                  <a:srgbClr val="002060"/>
                </a:solidFill>
              </a:rPr>
              <a:t>un condensador enfriado por aire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72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Generador de motor diésel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1052736"/>
            <a:ext cx="8640960" cy="510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4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Generador de motor diésel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9396" y="1124744"/>
            <a:ext cx="10873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alta relación de compresión y la alta temperatura de </a:t>
            </a:r>
            <a:r>
              <a:rPr lang="es-ES" sz="2800" b="1" dirty="0" smtClean="0">
                <a:solidFill>
                  <a:srgbClr val="002060"/>
                </a:solidFill>
              </a:rPr>
              <a:t>funcionamiento </a:t>
            </a:r>
            <a:r>
              <a:rPr lang="es-ES" sz="2800" b="1" dirty="0">
                <a:solidFill>
                  <a:srgbClr val="002060"/>
                </a:solidFill>
              </a:rPr>
              <a:t>de los motores diésel los hacen muy </a:t>
            </a:r>
            <a:r>
              <a:rPr lang="es-ES" sz="2800" b="1" dirty="0" smtClean="0">
                <a:solidFill>
                  <a:srgbClr val="002060"/>
                </a:solidFill>
              </a:rPr>
              <a:t>eficientes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costo del combustible es </a:t>
            </a:r>
            <a:r>
              <a:rPr lang="es-ES" sz="2800" b="1" dirty="0" smtClean="0">
                <a:solidFill>
                  <a:srgbClr val="002060"/>
                </a:solidFill>
              </a:rPr>
              <a:t>alto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Vienen </a:t>
            </a:r>
            <a:r>
              <a:rPr lang="es-ES" sz="2800" b="1" dirty="0">
                <a:solidFill>
                  <a:srgbClr val="002060"/>
                </a:solidFill>
              </a:rPr>
              <a:t>en muchos tamaños, desde unos pocos kilovatios hasta </a:t>
            </a:r>
            <a:r>
              <a:rPr lang="es-ES" sz="2800" b="1" dirty="0" smtClean="0">
                <a:solidFill>
                  <a:srgbClr val="002060"/>
                </a:solidFill>
              </a:rPr>
              <a:t>alrededor </a:t>
            </a:r>
            <a:r>
              <a:rPr lang="es-ES" sz="2800" b="1" dirty="0">
                <a:solidFill>
                  <a:srgbClr val="002060"/>
                </a:solidFill>
              </a:rPr>
              <a:t>de 15 megavatios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Puede </a:t>
            </a:r>
            <a:r>
              <a:rPr lang="es-ES" sz="2800" b="1" dirty="0">
                <a:solidFill>
                  <a:srgbClr val="002060"/>
                </a:solidFill>
              </a:rPr>
              <a:t>ser portátil para moverse en eventos </a:t>
            </a:r>
            <a:r>
              <a:rPr lang="es-ES" sz="2800" b="1" dirty="0" smtClean="0">
                <a:solidFill>
                  <a:srgbClr val="002060"/>
                </a:solidFill>
              </a:rPr>
              <a:t>especiales </a:t>
            </a:r>
            <a:r>
              <a:rPr lang="es-ES" sz="2800" b="1" dirty="0">
                <a:solidFill>
                  <a:srgbClr val="002060"/>
                </a:solidFill>
              </a:rPr>
              <a:t>o soporte del sistema</a:t>
            </a:r>
            <a:endParaRPr lang="es-ES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4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692696"/>
            <a:ext cx="7920880" cy="597666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919536" y="6093296"/>
            <a:ext cx="309634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8544272" y="6093296"/>
            <a:ext cx="64807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Generador de motor diésel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515149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845423"/>
            <a:ext cx="8784976" cy="576064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Generador de motor diésel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83678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Generación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845423"/>
            <a:ext cx="8208912" cy="517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3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viento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63352" y="692696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El viento es una forma de energía solar. Los vientos son </a:t>
            </a:r>
            <a:r>
              <a:rPr lang="es-ES" sz="2800" b="1" dirty="0" smtClean="0">
                <a:solidFill>
                  <a:srgbClr val="002060"/>
                </a:solidFill>
              </a:rPr>
              <a:t>causados   </a:t>
            </a:r>
            <a:r>
              <a:rPr lang="es-ES" sz="2800" b="1" dirty="0">
                <a:solidFill>
                  <a:srgbClr val="002060"/>
                </a:solidFill>
              </a:rPr>
              <a:t>por el calentamiento desigual de la atmósfera </a:t>
            </a:r>
            <a:r>
              <a:rPr lang="es-ES" sz="2800" b="1" dirty="0" smtClean="0">
                <a:solidFill>
                  <a:srgbClr val="002060"/>
                </a:solidFill>
              </a:rPr>
              <a:t>por </a:t>
            </a:r>
            <a:r>
              <a:rPr lang="es-ES" sz="2800" b="1" dirty="0">
                <a:solidFill>
                  <a:srgbClr val="002060"/>
                </a:solidFill>
              </a:rPr>
              <a:t>el sol, las irregularidades de la superficie terrestre y la </a:t>
            </a:r>
            <a:r>
              <a:rPr lang="es-ES" sz="2800" b="1" dirty="0" smtClean="0">
                <a:solidFill>
                  <a:srgbClr val="002060"/>
                </a:solidFill>
              </a:rPr>
              <a:t>rotación </a:t>
            </a:r>
            <a:r>
              <a:rPr lang="es-ES" sz="2800" b="1" dirty="0">
                <a:solidFill>
                  <a:srgbClr val="002060"/>
                </a:solidFill>
              </a:rPr>
              <a:t>de la tierra.</a:t>
            </a: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Los patrones de flujo del viento son modificados por el terreno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la tierra, los cuerpos de agua y la vegetación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Los términos energía eólica o energía eólica describen el proceso mediante el cual se utiliza el viento para generar energía mecánica o electricidad.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208" y="851668"/>
            <a:ext cx="3960440" cy="394548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68355" y="5456881"/>
            <a:ext cx="116652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turbinas eólicas convierten la energía cinética del viento en potencia mecánica. Esta energía mecánica se puede utilizar para tareas específicas o un generador puede convertir esta energía mecánica en electricidad.</a:t>
            </a:r>
          </a:p>
        </p:txBody>
      </p:sp>
    </p:spTree>
    <p:extLst>
      <p:ext uri="{BB962C8B-B14F-4D97-AF65-F5344CB8AC3E}">
        <p14:creationId xmlns:p14="http://schemas.microsoft.com/office/powerpoint/2010/main" val="115608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Turbinas de viento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45423"/>
            <a:ext cx="10801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¿Cómo producen electricidad las turbinas eólicas? </a:t>
            </a: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En pocas palabras: una turbina eólica funciona al </a:t>
            </a:r>
            <a:r>
              <a:rPr lang="es-ES" sz="2800" b="1" dirty="0" smtClean="0">
                <a:solidFill>
                  <a:srgbClr val="002060"/>
                </a:solidFill>
              </a:rPr>
              <a:t>revés </a:t>
            </a:r>
            <a:r>
              <a:rPr lang="es-ES" sz="2800" b="1" dirty="0">
                <a:solidFill>
                  <a:srgbClr val="002060"/>
                </a:solidFill>
              </a:rPr>
              <a:t>de un </a:t>
            </a:r>
            <a:r>
              <a:rPr lang="es-ES" sz="2800" b="1" dirty="0" smtClean="0">
                <a:solidFill>
                  <a:srgbClr val="002060"/>
                </a:solidFill>
              </a:rPr>
              <a:t>ventilador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En </a:t>
            </a:r>
            <a:r>
              <a:rPr lang="es-ES" sz="2800" b="1" dirty="0">
                <a:solidFill>
                  <a:srgbClr val="002060"/>
                </a:solidFill>
              </a:rPr>
              <a:t>lugar de usar electricidad para hacer viento, como un ventilador, </a:t>
            </a: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turbinas de viento usan el viento para </a:t>
            </a:r>
            <a:r>
              <a:rPr lang="es-ES" sz="2800" b="1" dirty="0" smtClean="0">
                <a:solidFill>
                  <a:srgbClr val="002060"/>
                </a:solidFill>
              </a:rPr>
              <a:t>generar electricidad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viento hace girar las aspas, que hacen girar un eje, </a:t>
            </a:r>
            <a:r>
              <a:rPr lang="es-ES" sz="2800" b="1" dirty="0" smtClean="0">
                <a:solidFill>
                  <a:srgbClr val="002060"/>
                </a:solidFill>
              </a:rPr>
              <a:t>que </a:t>
            </a:r>
            <a:r>
              <a:rPr lang="es-ES" sz="2800" b="1" dirty="0">
                <a:solidFill>
                  <a:srgbClr val="002060"/>
                </a:solidFill>
              </a:rPr>
              <a:t>se conecta a un generador.</a:t>
            </a:r>
          </a:p>
        </p:txBody>
      </p:sp>
    </p:spTree>
    <p:extLst>
      <p:ext uri="{BB962C8B-B14F-4D97-AF65-F5344CB8AC3E}">
        <p14:creationId xmlns:p14="http://schemas.microsoft.com/office/powerpoint/2010/main" val="246310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Tipos de aerogeneradores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845423"/>
            <a:ext cx="10801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Las turbinas eólicas modernas se dividen en dos grupos básicos</a:t>
            </a:r>
            <a:r>
              <a:rPr lang="es-ES" sz="2800" b="1" dirty="0" smtClean="0">
                <a:solidFill>
                  <a:srgbClr val="002060"/>
                </a:solidFill>
              </a:rPr>
              <a:t>:</a:t>
            </a:r>
          </a:p>
          <a:p>
            <a:pPr marL="0" lvl="3" algn="just"/>
            <a:r>
              <a:rPr lang="es-ES" sz="2800" b="1" dirty="0" smtClean="0">
                <a:solidFill>
                  <a:srgbClr val="002060"/>
                </a:solidFill>
              </a:rPr>
              <a:t> </a:t>
            </a:r>
            <a:endParaRPr lang="es-ES" sz="2800" b="1" dirty="0">
              <a:solidFill>
                <a:srgbClr val="002060"/>
              </a:solidFill>
            </a:endParaRPr>
          </a:p>
          <a:p>
            <a:pPr marL="514350" lvl="3" indent="-514350" algn="just">
              <a:buAutoNum type="arabicPeriod"/>
            </a:pPr>
            <a:r>
              <a:rPr lang="es-ES" sz="2800" b="1" dirty="0" smtClean="0">
                <a:solidFill>
                  <a:srgbClr val="002060"/>
                </a:solidFill>
              </a:rPr>
              <a:t>Diseño </a:t>
            </a:r>
            <a:r>
              <a:rPr lang="es-ES" sz="2800" b="1" dirty="0">
                <a:solidFill>
                  <a:srgbClr val="002060"/>
                </a:solidFill>
              </a:rPr>
              <a:t>de eje </a:t>
            </a:r>
            <a:r>
              <a:rPr lang="es-ES" sz="2800" b="1" dirty="0" smtClean="0">
                <a:solidFill>
                  <a:srgbClr val="002060"/>
                </a:solidFill>
              </a:rPr>
              <a:t>horizontal</a:t>
            </a:r>
          </a:p>
          <a:p>
            <a:pPr marL="514350" lvl="3" indent="-514350" algn="just">
              <a:buAutoNum type="arabicPeriod"/>
            </a:pPr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– Las turbinas de eje horizontal tienen dos o </a:t>
            </a:r>
            <a:r>
              <a:rPr lang="es-ES" sz="2800" b="1" dirty="0" smtClean="0">
                <a:solidFill>
                  <a:srgbClr val="002060"/>
                </a:solidFill>
              </a:rPr>
              <a:t>tres palas</a:t>
            </a:r>
            <a:r>
              <a:rPr lang="es-ES" sz="2800" b="1" dirty="0">
                <a:solidFill>
                  <a:srgbClr val="002060"/>
                </a:solidFill>
              </a:rPr>
              <a:t>.</a:t>
            </a: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– Se operan "contra el viento" con las palas </a:t>
            </a:r>
            <a:r>
              <a:rPr lang="es-ES" sz="2800" b="1" dirty="0" smtClean="0">
                <a:solidFill>
                  <a:srgbClr val="002060"/>
                </a:solidFill>
              </a:rPr>
              <a:t>mirando </a:t>
            </a:r>
            <a:r>
              <a:rPr lang="es-ES" sz="2800" b="1" dirty="0">
                <a:solidFill>
                  <a:srgbClr val="002060"/>
                </a:solidFill>
              </a:rPr>
              <a:t>hacia el viento.</a:t>
            </a:r>
          </a:p>
        </p:txBody>
      </p:sp>
    </p:spTree>
    <p:extLst>
      <p:ext uri="{BB962C8B-B14F-4D97-AF65-F5344CB8AC3E}">
        <p14:creationId xmlns:p14="http://schemas.microsoft.com/office/powerpoint/2010/main" val="315542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908720"/>
            <a:ext cx="712879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69684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548680"/>
            <a:ext cx="9433047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41155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548680"/>
            <a:ext cx="8640960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571648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Tipos de aerogeneradores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2204864"/>
            <a:ext cx="64087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2. El segundo tipo de turbina </a:t>
            </a:r>
            <a:r>
              <a:rPr lang="es-ES" sz="2800" b="1" dirty="0" smtClean="0">
                <a:solidFill>
                  <a:srgbClr val="002060"/>
                </a:solidFill>
              </a:rPr>
              <a:t>eólica es </a:t>
            </a:r>
            <a:r>
              <a:rPr lang="es-ES" sz="2800" b="1" dirty="0">
                <a:solidFill>
                  <a:srgbClr val="002060"/>
                </a:solidFill>
              </a:rPr>
              <a:t>el diseño de eje </a:t>
            </a:r>
            <a:r>
              <a:rPr lang="es-ES" sz="2800" b="1" dirty="0" smtClean="0">
                <a:solidFill>
                  <a:srgbClr val="002060"/>
                </a:solidFill>
              </a:rPr>
              <a:t>vertical (</a:t>
            </a:r>
            <a:r>
              <a:rPr lang="es-ES" sz="2800" b="1" dirty="0">
                <a:solidFill>
                  <a:srgbClr val="002060"/>
                </a:solidFill>
              </a:rPr>
              <a:t>como un batidor de huevos) </a:t>
            </a:r>
            <a:r>
              <a:rPr lang="es-ES" sz="2800" b="1" dirty="0" smtClean="0">
                <a:solidFill>
                  <a:srgbClr val="002060"/>
                </a:solidFill>
              </a:rPr>
              <a:t>llamado </a:t>
            </a:r>
            <a:r>
              <a:rPr lang="es-ES" sz="2800" b="1" dirty="0">
                <a:solidFill>
                  <a:srgbClr val="002060"/>
                </a:solidFill>
              </a:rPr>
              <a:t>modelo </a:t>
            </a:r>
            <a:r>
              <a:rPr lang="es-ES" sz="2800" b="1" dirty="0" err="1">
                <a:solidFill>
                  <a:srgbClr val="002060"/>
                </a:solidFill>
              </a:rPr>
              <a:t>Darrieus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Estos no son tan comunes y </a:t>
            </a:r>
            <a:r>
              <a:rPr lang="es-ES" sz="2800" b="1" dirty="0" smtClean="0">
                <a:solidFill>
                  <a:srgbClr val="002060"/>
                </a:solidFill>
              </a:rPr>
              <a:t>son </a:t>
            </a:r>
            <a:r>
              <a:rPr lang="es-ES" sz="2800" b="1" dirty="0">
                <a:solidFill>
                  <a:srgbClr val="002060"/>
                </a:solidFill>
              </a:rPr>
              <a:t>difíciles de ampliar.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248" y="1772816"/>
            <a:ext cx="316835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548680"/>
            <a:ext cx="655272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577200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Tamaño </a:t>
            </a:r>
            <a:r>
              <a:rPr lang="es-ES" sz="3200" b="1" dirty="0">
                <a:solidFill>
                  <a:srgbClr val="0070C0"/>
                </a:solidFill>
              </a:rPr>
              <a:t>de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39416" y="1700808"/>
            <a:ext cx="10801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Las turbinas a escala de servicios públicos varían en </a:t>
            </a:r>
            <a:r>
              <a:rPr lang="es-ES" sz="2800" b="1" dirty="0" smtClean="0">
                <a:solidFill>
                  <a:srgbClr val="002060"/>
                </a:solidFill>
              </a:rPr>
              <a:t>tamaño </a:t>
            </a:r>
            <a:r>
              <a:rPr lang="es-ES" sz="2800" b="1" dirty="0">
                <a:solidFill>
                  <a:srgbClr val="002060"/>
                </a:solidFill>
              </a:rPr>
              <a:t>desde 100 kilovatios hasta varios megavatios.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3068960"/>
            <a:ext cx="612068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0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767408" y="332656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1052736"/>
            <a:ext cx="8928992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5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1631504" y="107921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94745" y="1124744"/>
            <a:ext cx="45051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3" indent="-514350" algn="just">
              <a:buAutoNum type="arabicPeriod"/>
            </a:pPr>
            <a:r>
              <a:rPr lang="es-ES" sz="2800" b="1" dirty="0" smtClean="0">
                <a:solidFill>
                  <a:srgbClr val="C00000"/>
                </a:solidFill>
              </a:rPr>
              <a:t>Anemómetro</a:t>
            </a:r>
          </a:p>
          <a:p>
            <a:pPr marL="514350" lvl="3" indent="-514350" algn="just">
              <a:buAutoNum type="arabicPeriod"/>
            </a:pPr>
            <a:endParaRPr lang="es-ES" sz="2800" b="1" dirty="0">
              <a:solidFill>
                <a:srgbClr val="C0000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Mide la velocidad del viento y transmite </a:t>
            </a:r>
            <a:r>
              <a:rPr lang="es-ES" sz="2800" b="1" dirty="0" smtClean="0">
                <a:solidFill>
                  <a:srgbClr val="002060"/>
                </a:solidFill>
              </a:rPr>
              <a:t>datos </a:t>
            </a:r>
            <a:r>
              <a:rPr lang="es-ES" sz="2800" b="1" dirty="0">
                <a:solidFill>
                  <a:srgbClr val="002060"/>
                </a:solidFill>
              </a:rPr>
              <a:t>al controlador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2. </a:t>
            </a:r>
            <a:r>
              <a:rPr lang="es-ES" sz="2800" b="1" dirty="0" smtClean="0">
                <a:solidFill>
                  <a:srgbClr val="C00000"/>
                </a:solidFill>
              </a:rPr>
              <a:t>Cuchillas</a:t>
            </a:r>
          </a:p>
          <a:p>
            <a:pPr marL="0" lvl="3" algn="just"/>
            <a:endParaRPr lang="es-ES" sz="2800" b="1" dirty="0">
              <a:solidFill>
                <a:srgbClr val="C00000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La mayoría tiene 2 o 3 cuchillas. El viento </a:t>
            </a:r>
            <a:r>
              <a:rPr lang="es-ES" sz="2800" b="1" dirty="0" smtClean="0">
                <a:solidFill>
                  <a:srgbClr val="002060"/>
                </a:solidFill>
              </a:rPr>
              <a:t>que </a:t>
            </a:r>
            <a:r>
              <a:rPr lang="es-ES" sz="2800" b="1" dirty="0">
                <a:solidFill>
                  <a:srgbClr val="002060"/>
                </a:solidFill>
              </a:rPr>
              <a:t>sopla sobre las aspas hace que las </a:t>
            </a:r>
            <a:r>
              <a:rPr lang="es-ES" sz="2800" b="1" dirty="0" smtClean="0">
                <a:solidFill>
                  <a:srgbClr val="002060"/>
                </a:solidFill>
              </a:rPr>
              <a:t>aspas </a:t>
            </a:r>
            <a:r>
              <a:rPr lang="es-ES" sz="2800" b="1" dirty="0">
                <a:solidFill>
                  <a:srgbClr val="002060"/>
                </a:solidFill>
              </a:rPr>
              <a:t>se "levanten" y giren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  <a:endParaRPr lang="es-ES" sz="2800" b="1" dirty="0">
              <a:solidFill>
                <a:srgbClr val="00206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856" y="1268760"/>
            <a:ext cx="7128792" cy="51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0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3. Freno</a:t>
            </a: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Un freno de disco, que se puede aplicar mecánica, eléctrica o hidráulicamente para detener el rotor en caso de emergencia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  <a:r>
              <a:rPr lang="es-ES" sz="2800" b="1" dirty="0">
                <a:solidFill>
                  <a:srgbClr val="C00000"/>
                </a:solidFill>
              </a:rPr>
              <a:t> </a:t>
            </a:r>
            <a:endParaRPr lang="es-ES" sz="2800" b="1" dirty="0" smtClean="0">
              <a:solidFill>
                <a:srgbClr val="C00000"/>
              </a:solidFill>
            </a:endParaRPr>
          </a:p>
          <a:p>
            <a:pPr marL="0" lvl="3" algn="just"/>
            <a:endParaRPr lang="es-ES" sz="2800" b="1" dirty="0">
              <a:solidFill>
                <a:srgbClr val="C00000"/>
              </a:solidFill>
            </a:endParaRPr>
          </a:p>
          <a:p>
            <a:pPr marL="0" lvl="3" algn="just"/>
            <a:r>
              <a:rPr lang="es-ES" sz="2800" b="1" dirty="0" smtClean="0">
                <a:solidFill>
                  <a:srgbClr val="C00000"/>
                </a:solidFill>
              </a:rPr>
              <a:t>4</a:t>
            </a:r>
            <a:r>
              <a:rPr lang="es-ES" sz="2800" b="1" dirty="0">
                <a:solidFill>
                  <a:srgbClr val="C00000"/>
                </a:solidFill>
              </a:rPr>
              <a:t>. Controlador</a:t>
            </a:r>
          </a:p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El controlador pone en marcha la máquina a velocidades de viento de aproximadamente 8 a 16 millas por hora y apaga </a:t>
            </a:r>
            <a:r>
              <a:rPr lang="es-ES" sz="2800" b="1" dirty="0" smtClean="0">
                <a:solidFill>
                  <a:srgbClr val="002060"/>
                </a:solidFill>
              </a:rPr>
              <a:t>la</a:t>
            </a:r>
            <a:endParaRPr lang="es-ES" sz="2800" b="1" dirty="0">
              <a:solidFill>
                <a:srgbClr val="00206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51974" y="5805264"/>
            <a:ext cx="116046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002060"/>
                </a:solidFill>
              </a:rPr>
              <a:t>máquina a aproximadamente 55 mph. Las turbinas no funcionan con vientos de más de 55 mph porque los vientos fuertes pueden dañarlas.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6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 smtClean="0">
                <a:solidFill>
                  <a:srgbClr val="C00000"/>
                </a:solidFill>
              </a:rPr>
              <a:t>5</a:t>
            </a:r>
            <a:r>
              <a:rPr lang="es-ES" sz="2800" b="1" dirty="0">
                <a:solidFill>
                  <a:srgbClr val="C00000"/>
                </a:solidFill>
              </a:rPr>
              <a:t>. Caja de cambios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Los engranajes conectan el eje de baja velocidad </a:t>
            </a:r>
            <a:r>
              <a:rPr lang="es-ES" sz="2800" b="1" dirty="0" smtClean="0">
                <a:solidFill>
                  <a:schemeClr val="tx2"/>
                </a:solidFill>
              </a:rPr>
              <a:t>con </a:t>
            </a:r>
            <a:r>
              <a:rPr lang="es-ES" sz="2800" b="1" dirty="0">
                <a:solidFill>
                  <a:schemeClr val="tx2"/>
                </a:solidFill>
              </a:rPr>
              <a:t>el eje de alta velocidad y aumentan las 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velocidades de rotación de 30 a 60 rpm a 1000 a </a:t>
            </a:r>
            <a:r>
              <a:rPr lang="es-ES" sz="2800" b="1" dirty="0" smtClean="0">
                <a:solidFill>
                  <a:schemeClr val="tx2"/>
                </a:solidFill>
              </a:rPr>
              <a:t>1800 </a:t>
            </a:r>
            <a:r>
              <a:rPr lang="es-ES" sz="2800" b="1" dirty="0">
                <a:solidFill>
                  <a:schemeClr val="tx2"/>
                </a:solidFill>
              </a:rPr>
              <a:t>rpm. La caja de cambios es una parte </a:t>
            </a:r>
            <a:r>
              <a:rPr lang="es-ES" sz="2800" b="1" dirty="0" smtClean="0">
                <a:solidFill>
                  <a:schemeClr val="tx2"/>
                </a:solidFill>
              </a:rPr>
              <a:t>costosa </a:t>
            </a:r>
            <a:r>
              <a:rPr lang="es-ES" sz="2800" b="1" dirty="0">
                <a:solidFill>
                  <a:schemeClr val="tx2"/>
                </a:solidFill>
              </a:rPr>
              <a:t>(y pesada) de la turbina eólica. Los </a:t>
            </a:r>
            <a:r>
              <a:rPr lang="es-ES" sz="2800" b="1" dirty="0" smtClean="0">
                <a:solidFill>
                  <a:schemeClr val="tx2"/>
                </a:solidFill>
              </a:rPr>
              <a:t>ingenieros </a:t>
            </a:r>
            <a:r>
              <a:rPr lang="es-ES" sz="2800" b="1" dirty="0">
                <a:solidFill>
                  <a:schemeClr val="tx2"/>
                </a:solidFill>
              </a:rPr>
              <a:t>están explorando generadores de </a:t>
            </a:r>
            <a:r>
              <a:rPr lang="es-ES" sz="2800" b="1" dirty="0" smtClean="0">
                <a:solidFill>
                  <a:schemeClr val="tx2"/>
                </a:solidFill>
              </a:rPr>
              <a:t>“</a:t>
            </a:r>
            <a:r>
              <a:rPr lang="es-ES" sz="2800" b="1" dirty="0">
                <a:solidFill>
                  <a:schemeClr val="tx2"/>
                </a:solidFill>
              </a:rPr>
              <a:t>accionamiento directo” que funcionan a </a:t>
            </a:r>
            <a:r>
              <a:rPr lang="es-ES" sz="2800" b="1" dirty="0" smtClean="0">
                <a:solidFill>
                  <a:schemeClr val="tx2"/>
                </a:solidFill>
              </a:rPr>
              <a:t>velocidades </a:t>
            </a:r>
            <a:r>
              <a:rPr lang="es-ES" sz="2800" b="1" dirty="0">
                <a:solidFill>
                  <a:schemeClr val="tx2"/>
                </a:solidFill>
              </a:rPr>
              <a:t>de rotación más bajas y no </a:t>
            </a:r>
            <a:r>
              <a:rPr lang="es-ES" sz="2800" b="1" dirty="0" smtClean="0">
                <a:solidFill>
                  <a:schemeClr val="tx2"/>
                </a:solidFill>
              </a:rPr>
              <a:t>necesitan </a:t>
            </a:r>
            <a:r>
              <a:rPr lang="es-ES" sz="2800" b="1" dirty="0">
                <a:solidFill>
                  <a:schemeClr val="tx2"/>
                </a:solidFill>
              </a:rPr>
              <a:t>cajas de engranajes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93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 smtClean="0">
                <a:solidFill>
                  <a:srgbClr val="C00000"/>
                </a:solidFill>
              </a:rPr>
              <a:t>6. Generador</a:t>
            </a:r>
          </a:p>
          <a:p>
            <a:pPr marL="0" lvl="3" algn="just"/>
            <a:r>
              <a:rPr lang="es-ES" sz="2800" b="1" dirty="0" smtClean="0">
                <a:solidFill>
                  <a:schemeClr val="tx2"/>
                </a:solidFill>
              </a:rPr>
              <a:t>Por lo general, un generador de inducción listo para usar que produce electricidad de CA de 60 ciclos.</a:t>
            </a:r>
          </a:p>
          <a:p>
            <a:pPr marL="0" lvl="3" algn="just"/>
            <a:endParaRPr lang="es-ES" sz="2800" b="1" dirty="0" smtClean="0">
              <a:solidFill>
                <a:schemeClr val="tx2"/>
              </a:solidFill>
            </a:endParaRPr>
          </a:p>
          <a:p>
            <a:pPr marL="0" lvl="3" algn="just"/>
            <a:r>
              <a:rPr lang="es-ES" sz="2800" b="1" dirty="0" smtClean="0">
                <a:solidFill>
                  <a:srgbClr val="C00000"/>
                </a:solidFill>
              </a:rPr>
              <a:t>7. Eje de alta velocidad </a:t>
            </a:r>
          </a:p>
          <a:p>
            <a:pPr marL="0" lvl="3" algn="just"/>
            <a:r>
              <a:rPr lang="es-ES" sz="2800" b="1" dirty="0" smtClean="0">
                <a:solidFill>
                  <a:schemeClr val="tx2"/>
                </a:solidFill>
              </a:rPr>
              <a:t>Impulsa el generador.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2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8. Eje de baja velocidad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El rotor gira el eje de baja velocidad a </a:t>
            </a:r>
            <a:r>
              <a:rPr lang="es-ES" sz="2800" b="1" dirty="0" smtClean="0">
                <a:solidFill>
                  <a:schemeClr val="tx2"/>
                </a:solidFill>
              </a:rPr>
              <a:t>aproximadamente </a:t>
            </a:r>
            <a:r>
              <a:rPr lang="es-ES" sz="2800" b="1" dirty="0">
                <a:solidFill>
                  <a:schemeClr val="tx2"/>
                </a:solidFill>
              </a:rPr>
              <a:t>30 a 60 rpm.</a:t>
            </a:r>
          </a:p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9. Góndola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La góndola se asienta sobre la torre y contiene la </a:t>
            </a:r>
            <a:r>
              <a:rPr lang="es-ES" sz="2800" b="1" dirty="0" smtClean="0">
                <a:solidFill>
                  <a:schemeClr val="tx2"/>
                </a:solidFill>
              </a:rPr>
              <a:t>caja </a:t>
            </a:r>
            <a:r>
              <a:rPr lang="es-ES" sz="2800" b="1" dirty="0">
                <a:solidFill>
                  <a:schemeClr val="tx2"/>
                </a:solidFill>
              </a:rPr>
              <a:t>de cambios, los ejes de baja y alta velocidad, </a:t>
            </a:r>
            <a:r>
              <a:rPr lang="es-ES" sz="2800" b="1" dirty="0" smtClean="0">
                <a:solidFill>
                  <a:schemeClr val="tx2"/>
                </a:solidFill>
              </a:rPr>
              <a:t>el </a:t>
            </a:r>
            <a:r>
              <a:rPr lang="es-ES" sz="2800" b="1" dirty="0">
                <a:solidFill>
                  <a:schemeClr val="tx2"/>
                </a:solidFill>
              </a:rPr>
              <a:t>generador, el controlador y el freno. Algunas 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góndolas son lo suficientemente grandes como 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para que aterrice un helicóptero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36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 smtClean="0">
                <a:solidFill>
                  <a:srgbClr val="C00000"/>
                </a:solidFill>
              </a:rPr>
              <a:t>10</a:t>
            </a:r>
            <a:r>
              <a:rPr lang="es-ES" sz="2800" b="1" dirty="0">
                <a:solidFill>
                  <a:srgbClr val="C00000"/>
                </a:solidFill>
              </a:rPr>
              <a:t>. </a:t>
            </a:r>
            <a:r>
              <a:rPr lang="es-ES" sz="2800" b="1" dirty="0" smtClean="0">
                <a:solidFill>
                  <a:srgbClr val="C00000"/>
                </a:solidFill>
              </a:rPr>
              <a:t>Tono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Las aspas se giran o inclinan fuera del viento para controlar la velocidad del rotor y evitar que </a:t>
            </a:r>
            <a:r>
              <a:rPr lang="es-ES" sz="2800" b="1" dirty="0" smtClean="0">
                <a:solidFill>
                  <a:schemeClr val="tx2"/>
                </a:solidFill>
              </a:rPr>
              <a:t>el </a:t>
            </a:r>
            <a:r>
              <a:rPr lang="es-ES" sz="2800" b="1" dirty="0">
                <a:solidFill>
                  <a:schemeClr val="tx2"/>
                </a:solidFill>
              </a:rPr>
              <a:t>rotor gire con vientos que son demasiado altos o demasiado bajos para producir </a:t>
            </a:r>
            <a:r>
              <a:rPr lang="es-ES" sz="2800" b="1" dirty="0" smtClean="0">
                <a:solidFill>
                  <a:schemeClr val="tx2"/>
                </a:solidFill>
              </a:rPr>
              <a:t>electricidad</a:t>
            </a:r>
            <a:r>
              <a:rPr lang="es-ES" sz="2800" b="1" dirty="0">
                <a:solidFill>
                  <a:srgbClr val="C00000"/>
                </a:solidFill>
              </a:rPr>
              <a:t>.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1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11. </a:t>
            </a:r>
            <a:r>
              <a:rPr lang="es-ES" sz="2800" b="1" dirty="0" smtClean="0">
                <a:solidFill>
                  <a:srgbClr val="C00000"/>
                </a:solidFill>
              </a:rPr>
              <a:t>Rotor</a:t>
            </a:r>
            <a:endParaRPr lang="es-ES" sz="2800" b="1" dirty="0">
              <a:solidFill>
                <a:srgbClr val="C00000"/>
              </a:solidFill>
            </a:endParaRP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Las palas y el cubo juntos se </a:t>
            </a:r>
            <a:r>
              <a:rPr lang="es-ES" sz="2800" b="1" dirty="0" smtClean="0">
                <a:solidFill>
                  <a:schemeClr val="tx2"/>
                </a:solidFill>
              </a:rPr>
              <a:t>llaman </a:t>
            </a:r>
            <a:r>
              <a:rPr lang="es-ES" sz="2800" b="1" dirty="0">
                <a:solidFill>
                  <a:schemeClr val="tx2"/>
                </a:solidFill>
              </a:rPr>
              <a:t>el rotor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12. </a:t>
            </a:r>
            <a:r>
              <a:rPr lang="es-ES" sz="2800" b="1" dirty="0" smtClean="0">
                <a:solidFill>
                  <a:srgbClr val="C00000"/>
                </a:solidFill>
              </a:rPr>
              <a:t>Torre</a:t>
            </a:r>
            <a:endParaRPr lang="es-ES" sz="2800" b="1" dirty="0">
              <a:solidFill>
                <a:srgbClr val="C00000"/>
              </a:solidFill>
            </a:endParaRP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Las torres están hechas de acero tubular, </a:t>
            </a:r>
            <a:r>
              <a:rPr lang="es-ES" sz="2800" b="1" dirty="0" smtClean="0">
                <a:solidFill>
                  <a:schemeClr val="tx2"/>
                </a:solidFill>
              </a:rPr>
              <a:t>hormigón </a:t>
            </a:r>
            <a:r>
              <a:rPr lang="es-ES" sz="2800" b="1" dirty="0">
                <a:solidFill>
                  <a:schemeClr val="tx2"/>
                </a:solidFill>
              </a:rPr>
              <a:t>o celosía de acero. Debido a que la </a:t>
            </a:r>
            <a:r>
              <a:rPr lang="es-ES" sz="2800" b="1" dirty="0" smtClean="0">
                <a:solidFill>
                  <a:schemeClr val="tx2"/>
                </a:solidFill>
              </a:rPr>
              <a:t>velocidad </a:t>
            </a:r>
            <a:r>
              <a:rPr lang="es-ES" sz="2800" b="1" dirty="0">
                <a:solidFill>
                  <a:schemeClr val="tx2"/>
                </a:solidFill>
              </a:rPr>
              <a:t>del viento aumenta con la altura, las </a:t>
            </a:r>
            <a:r>
              <a:rPr lang="es-ES" sz="2800" b="1" dirty="0" smtClean="0">
                <a:solidFill>
                  <a:schemeClr val="tx2"/>
                </a:solidFill>
              </a:rPr>
              <a:t>torres </a:t>
            </a:r>
            <a:r>
              <a:rPr lang="es-ES" sz="2800" b="1" dirty="0">
                <a:solidFill>
                  <a:schemeClr val="tx2"/>
                </a:solidFill>
              </a:rPr>
              <a:t>más altas permiten que las turbinas </a:t>
            </a:r>
            <a:r>
              <a:rPr lang="es-ES" sz="2800" b="1" dirty="0" smtClean="0">
                <a:solidFill>
                  <a:schemeClr val="tx2"/>
                </a:solidFill>
              </a:rPr>
              <a:t>capturen </a:t>
            </a:r>
            <a:r>
              <a:rPr lang="es-ES" sz="2800" b="1" dirty="0">
                <a:solidFill>
                  <a:schemeClr val="tx2"/>
                </a:solidFill>
              </a:rPr>
              <a:t>más energía y generen más </a:t>
            </a:r>
            <a:r>
              <a:rPr lang="es-ES" sz="2800" b="1" dirty="0" smtClean="0">
                <a:solidFill>
                  <a:schemeClr val="tx2"/>
                </a:solidFill>
              </a:rPr>
              <a:t>electricidad.</a:t>
            </a:r>
          </a:p>
        </p:txBody>
      </p:sp>
    </p:spTree>
    <p:extLst>
      <p:ext uri="{BB962C8B-B14F-4D97-AF65-F5344CB8AC3E}">
        <p14:creationId xmlns:p14="http://schemas.microsoft.com/office/powerpoint/2010/main" val="135585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 smtClean="0">
                <a:solidFill>
                  <a:srgbClr val="C00000"/>
                </a:solidFill>
              </a:rPr>
              <a:t>13</a:t>
            </a:r>
            <a:r>
              <a:rPr lang="es-ES" sz="2800" b="1" dirty="0">
                <a:solidFill>
                  <a:srgbClr val="C00000"/>
                </a:solidFill>
              </a:rPr>
              <a:t>. Dirección del </a:t>
            </a:r>
            <a:r>
              <a:rPr lang="es-ES" sz="2800" b="1" dirty="0" smtClean="0">
                <a:solidFill>
                  <a:srgbClr val="C00000"/>
                </a:solidFill>
              </a:rPr>
              <a:t>viento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Se trata de un aerogenerador “</a:t>
            </a:r>
            <a:r>
              <a:rPr lang="es-ES" sz="2800" b="1" dirty="0" err="1">
                <a:solidFill>
                  <a:schemeClr val="tx2"/>
                </a:solidFill>
              </a:rPr>
              <a:t>upwind</a:t>
            </a:r>
            <a:r>
              <a:rPr lang="es-ES" sz="2800" b="1" dirty="0">
                <a:solidFill>
                  <a:schemeClr val="tx2"/>
                </a:solidFill>
              </a:rPr>
              <a:t>”, llamado así porque opera de cara al viento. Otras 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turbinas están diseñadas para funcionar "a favor del viento", de espaldas al viento.</a:t>
            </a:r>
          </a:p>
        </p:txBody>
      </p:sp>
    </p:spTree>
    <p:extLst>
      <p:ext uri="{BB962C8B-B14F-4D97-AF65-F5344CB8AC3E}">
        <p14:creationId xmlns:p14="http://schemas.microsoft.com/office/powerpoint/2010/main" val="202164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rgbClr val="C00000"/>
                </a:solidFill>
              </a:rPr>
              <a:t>14. </a:t>
            </a:r>
            <a:r>
              <a:rPr lang="es-ES" sz="2800" b="1" dirty="0" smtClean="0">
                <a:solidFill>
                  <a:srgbClr val="C00000"/>
                </a:solidFill>
              </a:rPr>
              <a:t>Veleta</a:t>
            </a:r>
          </a:p>
          <a:p>
            <a:pPr marL="0" lvl="3" algn="just"/>
            <a:endParaRPr lang="es-ES" sz="2800" b="1" dirty="0">
              <a:solidFill>
                <a:srgbClr val="C00000"/>
              </a:solidFill>
            </a:endParaRP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Mide la dirección del viento y se comunica </a:t>
            </a:r>
            <a:r>
              <a:rPr lang="es-ES" sz="2800" b="1" dirty="0" smtClean="0">
                <a:solidFill>
                  <a:schemeClr val="tx2"/>
                </a:solidFill>
              </a:rPr>
              <a:t>con </a:t>
            </a:r>
            <a:r>
              <a:rPr lang="es-ES" sz="2800" b="1" dirty="0">
                <a:solidFill>
                  <a:schemeClr val="tx2"/>
                </a:solidFill>
              </a:rPr>
              <a:t>el motor de guiñada para orientar </a:t>
            </a:r>
            <a:r>
              <a:rPr lang="es-ES" sz="2800" b="1" dirty="0" smtClean="0">
                <a:solidFill>
                  <a:schemeClr val="tx2"/>
                </a:solidFill>
              </a:rPr>
              <a:t>correctamente </a:t>
            </a:r>
            <a:r>
              <a:rPr lang="es-ES" sz="2800" b="1" dirty="0">
                <a:solidFill>
                  <a:schemeClr val="tx2"/>
                </a:solidFill>
              </a:rPr>
              <a:t>la </a:t>
            </a:r>
            <a:r>
              <a:rPr lang="es-ES" sz="2800" b="1" dirty="0" smtClean="0">
                <a:solidFill>
                  <a:schemeClr val="tx2"/>
                </a:solidFill>
              </a:rPr>
              <a:t>turbina con </a:t>
            </a:r>
            <a:r>
              <a:rPr lang="es-ES" sz="2800" b="1" dirty="0">
                <a:solidFill>
                  <a:schemeClr val="tx2"/>
                </a:solidFill>
              </a:rPr>
              <a:t>respecto al </a:t>
            </a:r>
            <a:r>
              <a:rPr lang="es-ES" sz="2800" b="1" dirty="0" smtClean="0">
                <a:solidFill>
                  <a:schemeClr val="tx2"/>
                </a:solidFill>
              </a:rPr>
              <a:t>viento.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58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 smtClean="0">
                <a:solidFill>
                  <a:srgbClr val="C00000"/>
                </a:solidFill>
              </a:rPr>
              <a:t>15</a:t>
            </a:r>
            <a:r>
              <a:rPr lang="es-ES" sz="2800" b="1" dirty="0">
                <a:solidFill>
                  <a:srgbClr val="C00000"/>
                </a:solidFill>
              </a:rPr>
              <a:t>. Impulsión de guiñada</a:t>
            </a: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Las turbinas ascendentes miran hacia el viento; el </a:t>
            </a:r>
            <a:r>
              <a:rPr lang="es-ES" sz="2800" b="1" dirty="0" smtClean="0">
                <a:solidFill>
                  <a:schemeClr val="tx2"/>
                </a:solidFill>
              </a:rPr>
              <a:t>accionamiento </a:t>
            </a:r>
            <a:r>
              <a:rPr lang="es-ES" sz="2800" b="1" dirty="0">
                <a:solidFill>
                  <a:schemeClr val="tx2"/>
                </a:solidFill>
              </a:rPr>
              <a:t>de guiñada se utiliza para mantener el </a:t>
            </a:r>
            <a:r>
              <a:rPr lang="es-ES" sz="2800" b="1" dirty="0" smtClean="0">
                <a:solidFill>
                  <a:schemeClr val="tx2"/>
                </a:solidFill>
              </a:rPr>
              <a:t>rotor </a:t>
            </a:r>
            <a:r>
              <a:rPr lang="es-ES" sz="2800" b="1" dirty="0">
                <a:solidFill>
                  <a:schemeClr val="tx2"/>
                </a:solidFill>
              </a:rPr>
              <a:t>orientado hacia el viento a medida que cambia </a:t>
            </a:r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dirección del viento. Las turbinas a favor del viento </a:t>
            </a:r>
            <a:endParaRPr lang="es-ES" sz="2800" b="1" dirty="0" smtClean="0">
              <a:solidFill>
                <a:schemeClr val="tx2"/>
              </a:solidFill>
            </a:endParaRPr>
          </a:p>
          <a:p>
            <a:pPr marL="0" lvl="3" algn="just"/>
            <a:r>
              <a:rPr lang="es-ES" sz="2800" b="1" dirty="0" smtClean="0">
                <a:solidFill>
                  <a:schemeClr val="tx2"/>
                </a:solidFill>
              </a:rPr>
              <a:t>no requieren un impulso de guiñada, el viento sopla el </a:t>
            </a:r>
          </a:p>
          <a:p>
            <a:pPr marL="0" lvl="3" algn="just"/>
            <a:r>
              <a:rPr lang="es-ES" sz="2800" b="1" dirty="0" smtClean="0">
                <a:solidFill>
                  <a:schemeClr val="tx2"/>
                </a:solidFill>
              </a:rPr>
              <a:t>rotor a favor del viento.</a:t>
            </a:r>
          </a:p>
          <a:p>
            <a:pPr marL="0" lvl="3" algn="just"/>
            <a:r>
              <a:rPr lang="es-ES" sz="2800" b="1" dirty="0" smtClean="0">
                <a:solidFill>
                  <a:schemeClr val="tx2"/>
                </a:solidFill>
              </a:rPr>
              <a:t>.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8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Cómo funcionan las turbinas eólicas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196752"/>
            <a:ext cx="6984776" cy="482453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7988" y="692696"/>
            <a:ext cx="47378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 smtClean="0">
                <a:solidFill>
                  <a:srgbClr val="C00000"/>
                </a:solidFill>
              </a:rPr>
              <a:t>17</a:t>
            </a:r>
            <a:r>
              <a:rPr lang="es-ES" sz="2800" b="1" dirty="0">
                <a:solidFill>
                  <a:srgbClr val="C00000"/>
                </a:solidFill>
              </a:rPr>
              <a:t>. Motor de </a:t>
            </a:r>
            <a:r>
              <a:rPr lang="es-ES" sz="2800" b="1" dirty="0" smtClean="0">
                <a:solidFill>
                  <a:srgbClr val="C00000"/>
                </a:solidFill>
              </a:rPr>
              <a:t>guiñada</a:t>
            </a:r>
          </a:p>
          <a:p>
            <a:pPr marL="0" lvl="3" algn="just"/>
            <a:endParaRPr lang="es-ES" sz="2800" b="1" dirty="0">
              <a:solidFill>
                <a:srgbClr val="C00000"/>
              </a:solidFill>
            </a:endParaRPr>
          </a:p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Alimenta la unidad de guiñada.</a:t>
            </a:r>
          </a:p>
        </p:txBody>
      </p:sp>
    </p:spTree>
    <p:extLst>
      <p:ext uri="{BB962C8B-B14F-4D97-AF65-F5344CB8AC3E}">
        <p14:creationId xmlns:p14="http://schemas.microsoft.com/office/powerpoint/2010/main" val="188451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Parques eólicos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Un </a:t>
            </a:r>
            <a:r>
              <a:rPr lang="es-ES" sz="2800" b="1" dirty="0">
                <a:solidFill>
                  <a:srgbClr val="002060"/>
                </a:solidFill>
              </a:rPr>
              <a:t>parque eólico típico puede utilizar de 60 a 100 </a:t>
            </a:r>
            <a:r>
              <a:rPr lang="es-ES" sz="2800" b="1" dirty="0" smtClean="0">
                <a:solidFill>
                  <a:srgbClr val="002060"/>
                </a:solidFill>
              </a:rPr>
              <a:t>aerogeneradores individuales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Cada </a:t>
            </a:r>
            <a:r>
              <a:rPr lang="es-ES" sz="2800" b="1" dirty="0">
                <a:solidFill>
                  <a:srgbClr val="002060"/>
                </a:solidFill>
              </a:rPr>
              <a:t>Turbina puede producir de 1 a 2 MW cada </a:t>
            </a:r>
            <a:r>
              <a:rPr lang="es-ES" sz="2800" b="1" dirty="0" smtClean="0">
                <a:solidFill>
                  <a:srgbClr val="002060"/>
                </a:solidFill>
              </a:rPr>
              <a:t>una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turbinas estarán espaciadas entre 700 y 1500 pies </a:t>
            </a:r>
            <a:r>
              <a:rPr lang="es-ES" sz="2800" b="1" dirty="0" smtClean="0">
                <a:solidFill>
                  <a:srgbClr val="002060"/>
                </a:solidFill>
              </a:rPr>
              <a:t>de </a:t>
            </a:r>
            <a:r>
              <a:rPr lang="es-ES" sz="2800" b="1" dirty="0">
                <a:solidFill>
                  <a:srgbClr val="002060"/>
                </a:solidFill>
              </a:rPr>
              <a:t>lado a lado y media milla de distancia de adelante </a:t>
            </a:r>
            <a:r>
              <a:rPr lang="es-ES" sz="2800" b="1" dirty="0" smtClean="0">
                <a:solidFill>
                  <a:srgbClr val="002060"/>
                </a:solidFill>
              </a:rPr>
              <a:t>hacia atrás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diseño depende del terreno: intente colocar las turbinas </a:t>
            </a:r>
            <a:r>
              <a:rPr lang="es-ES" sz="2800" b="1" dirty="0" smtClean="0">
                <a:solidFill>
                  <a:srgbClr val="002060"/>
                </a:solidFill>
              </a:rPr>
              <a:t>laterales </a:t>
            </a:r>
            <a:r>
              <a:rPr lang="es-ES" sz="2800" b="1" dirty="0">
                <a:solidFill>
                  <a:srgbClr val="002060"/>
                </a:solidFill>
              </a:rPr>
              <a:t>en la parte superior de las crestas o colinas</a:t>
            </a:r>
          </a:p>
        </p:txBody>
      </p:sp>
    </p:spTree>
    <p:extLst>
      <p:ext uri="{BB962C8B-B14F-4D97-AF65-F5344CB8AC3E}">
        <p14:creationId xmlns:p14="http://schemas.microsoft.com/office/powerpoint/2010/main" val="7008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Parques eólicos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052736"/>
            <a:ext cx="10801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Tal </a:t>
            </a:r>
            <a:r>
              <a:rPr lang="es-ES" sz="2800" b="1" dirty="0">
                <a:solidFill>
                  <a:srgbClr val="002060"/>
                </a:solidFill>
              </a:rPr>
              <a:t>parque eólico puede estar situado en un 10.000 a </a:t>
            </a:r>
            <a:r>
              <a:rPr lang="es-ES" sz="2800" b="1" dirty="0" smtClean="0">
                <a:solidFill>
                  <a:srgbClr val="002060"/>
                </a:solidFill>
              </a:rPr>
              <a:t>Sitio </a:t>
            </a:r>
            <a:r>
              <a:rPr lang="es-ES" sz="2800" b="1" dirty="0">
                <a:solidFill>
                  <a:srgbClr val="002060"/>
                </a:solidFill>
              </a:rPr>
              <a:t>de 15,000 acres (15 a 23 millas cuadradas</a:t>
            </a:r>
            <a:r>
              <a:rPr lang="es-ES" sz="2800" b="1" dirty="0" smtClean="0">
                <a:solidFill>
                  <a:srgbClr val="002060"/>
                </a:solidFill>
              </a:rPr>
              <a:t>)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agricultura y el pastoreo de ganado están relativamente </a:t>
            </a:r>
            <a:r>
              <a:rPr lang="es-ES" sz="2800" b="1" dirty="0" smtClean="0">
                <a:solidFill>
                  <a:srgbClr val="002060"/>
                </a:solidFill>
              </a:rPr>
              <a:t>tranquilos.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Se </a:t>
            </a:r>
            <a:r>
              <a:rPr lang="es-ES" sz="2800" b="1" dirty="0">
                <a:solidFill>
                  <a:srgbClr val="002060"/>
                </a:solidFill>
              </a:rPr>
              <a:t>construirán hasta 25 millas de camino </a:t>
            </a:r>
            <a:r>
              <a:rPr lang="es-ES" sz="2800" b="1" dirty="0" smtClean="0">
                <a:solidFill>
                  <a:srgbClr val="002060"/>
                </a:solidFill>
              </a:rPr>
              <a:t>conectando </a:t>
            </a:r>
            <a:r>
              <a:rPr lang="es-ES" sz="2800" b="1" dirty="0">
                <a:solidFill>
                  <a:srgbClr val="002060"/>
                </a:solidFill>
              </a:rPr>
              <a:t>las </a:t>
            </a:r>
            <a:r>
              <a:rPr lang="es-ES" sz="2800" b="1" dirty="0" smtClean="0">
                <a:solidFill>
                  <a:srgbClr val="002060"/>
                </a:solidFill>
              </a:rPr>
              <a:t>turbinas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turbinas están conectadas por cable subterráneo de 34,5 </a:t>
            </a:r>
            <a:r>
              <a:rPr lang="es-ES" sz="2800" b="1" dirty="0" err="1" smtClean="0">
                <a:solidFill>
                  <a:srgbClr val="002060"/>
                </a:solidFill>
              </a:rPr>
              <a:t>kV</a:t>
            </a:r>
            <a:endParaRPr lang="es-ES" sz="2800" b="1" dirty="0" smtClean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cables terminan en una subestación colectora donde </a:t>
            </a:r>
            <a:r>
              <a:rPr lang="es-ES" sz="2800" b="1" dirty="0" smtClean="0">
                <a:solidFill>
                  <a:srgbClr val="002060"/>
                </a:solidFill>
              </a:rPr>
              <a:t>se </a:t>
            </a:r>
            <a:r>
              <a:rPr lang="es-ES" sz="2800" b="1" dirty="0">
                <a:solidFill>
                  <a:srgbClr val="002060"/>
                </a:solidFill>
              </a:rPr>
              <a:t>aumenta el voltaje para la red</a:t>
            </a:r>
          </a:p>
        </p:txBody>
      </p:sp>
    </p:spTree>
    <p:extLst>
      <p:ext uri="{BB962C8B-B14F-4D97-AF65-F5344CB8AC3E}">
        <p14:creationId xmlns:p14="http://schemas.microsoft.com/office/powerpoint/2010/main" val="220407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Ventajas y desventajas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energía eólica ofrece muchas ventajas, lo que explica </a:t>
            </a:r>
            <a:r>
              <a:rPr lang="es-ES" sz="2800" b="1" dirty="0" smtClean="0">
                <a:solidFill>
                  <a:srgbClr val="002060"/>
                </a:solidFill>
              </a:rPr>
              <a:t>por </a:t>
            </a:r>
            <a:r>
              <a:rPr lang="es-ES" sz="2800" b="1" dirty="0">
                <a:solidFill>
                  <a:srgbClr val="002060"/>
                </a:solidFill>
              </a:rPr>
              <a:t>qué es la fuente de energía de más rápido </a:t>
            </a:r>
            <a:r>
              <a:rPr lang="es-ES" sz="2800" b="1" dirty="0" smtClean="0">
                <a:solidFill>
                  <a:srgbClr val="002060"/>
                </a:solidFill>
              </a:rPr>
              <a:t>crecimiento </a:t>
            </a:r>
            <a:r>
              <a:rPr lang="es-ES" sz="2800" b="1" dirty="0">
                <a:solidFill>
                  <a:srgbClr val="002060"/>
                </a:solidFill>
              </a:rPr>
              <a:t>en el </a:t>
            </a:r>
            <a:r>
              <a:rPr lang="es-ES" sz="2800" b="1" dirty="0" smtClean="0">
                <a:solidFill>
                  <a:srgbClr val="002060"/>
                </a:solidFill>
              </a:rPr>
              <a:t>mundo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esfuerzos de investigación están dirigidos a abordar </a:t>
            </a: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desafíos para un mayor uso de la energía eólica.</a:t>
            </a:r>
          </a:p>
        </p:txBody>
      </p:sp>
    </p:spTree>
    <p:extLst>
      <p:ext uri="{BB962C8B-B14F-4D97-AF65-F5344CB8AC3E}">
        <p14:creationId xmlns:p14="http://schemas.microsoft.com/office/powerpoint/2010/main" val="274818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Alimentado </a:t>
            </a:r>
            <a:r>
              <a:rPr lang="es-ES" sz="2800" b="1" dirty="0">
                <a:solidFill>
                  <a:srgbClr val="002060"/>
                </a:solidFill>
              </a:rPr>
              <a:t>por el viento por lo que es una fuente de combustible </a:t>
            </a:r>
            <a:r>
              <a:rPr lang="es-ES" sz="2800" b="1" dirty="0" smtClean="0">
                <a:solidFill>
                  <a:srgbClr val="002060"/>
                </a:solidFill>
              </a:rPr>
              <a:t>limpia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No </a:t>
            </a:r>
            <a:r>
              <a:rPr lang="es-ES" sz="2800" b="1" dirty="0">
                <a:solidFill>
                  <a:srgbClr val="002060"/>
                </a:solidFill>
              </a:rPr>
              <a:t>contamina como las plantas de combustibles fósiles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No </a:t>
            </a:r>
            <a:r>
              <a:rPr lang="es-ES" sz="2800" b="1" dirty="0">
                <a:solidFill>
                  <a:srgbClr val="002060"/>
                </a:solidFill>
              </a:rPr>
              <a:t>produce emisiones atmosféricas que provocan </a:t>
            </a:r>
            <a:r>
              <a:rPr lang="es-ES" sz="2800" b="1" dirty="0" smtClean="0">
                <a:solidFill>
                  <a:srgbClr val="002060"/>
                </a:solidFill>
              </a:rPr>
              <a:t>lluvia </a:t>
            </a:r>
            <a:r>
              <a:rPr lang="es-ES" sz="2800" b="1" dirty="0">
                <a:solidFill>
                  <a:srgbClr val="002060"/>
                </a:solidFill>
              </a:rPr>
              <a:t>ácida y gases de efecto invernadero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Fuente </a:t>
            </a:r>
            <a:r>
              <a:rPr lang="es-ES" sz="2800" b="1" dirty="0">
                <a:solidFill>
                  <a:srgbClr val="002060"/>
                </a:solidFill>
              </a:rPr>
              <a:t>de energía </a:t>
            </a:r>
            <a:r>
              <a:rPr lang="es-ES" sz="2800" b="1" dirty="0" smtClean="0">
                <a:solidFill>
                  <a:srgbClr val="002060"/>
                </a:solidFill>
              </a:rPr>
              <a:t>doméstica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suministro de viento es abundante</a:t>
            </a:r>
          </a:p>
        </p:txBody>
      </p:sp>
    </p:spTree>
    <p:extLst>
      <p:ext uri="{BB962C8B-B14F-4D97-AF65-F5344CB8AC3E}">
        <p14:creationId xmlns:p14="http://schemas.microsoft.com/office/powerpoint/2010/main" val="317409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Confía </a:t>
            </a:r>
            <a:r>
              <a:rPr lang="es-ES" sz="2800" b="1" dirty="0">
                <a:solidFill>
                  <a:srgbClr val="002060"/>
                </a:solidFill>
              </a:rPr>
              <a:t>en la energía renovable del </a:t>
            </a:r>
            <a:r>
              <a:rPr lang="es-ES" sz="2800" b="1" dirty="0" smtClean="0">
                <a:solidFill>
                  <a:srgbClr val="002060"/>
                </a:solidFill>
              </a:rPr>
              <a:t>viento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Una </a:t>
            </a:r>
            <a:r>
              <a:rPr lang="es-ES" sz="2800" b="1" dirty="0">
                <a:solidFill>
                  <a:srgbClr val="002060"/>
                </a:solidFill>
              </a:rPr>
              <a:t>de las tecnologías de energía renovable de </a:t>
            </a:r>
            <a:r>
              <a:rPr lang="es-ES" sz="2800" b="1" dirty="0" smtClean="0">
                <a:solidFill>
                  <a:srgbClr val="002060"/>
                </a:solidFill>
              </a:rPr>
              <a:t>menor </a:t>
            </a:r>
            <a:r>
              <a:rPr lang="es-ES" sz="2800" b="1" dirty="0">
                <a:solidFill>
                  <a:srgbClr val="002060"/>
                </a:solidFill>
              </a:rPr>
              <a:t>precio </a:t>
            </a:r>
            <a:r>
              <a:rPr lang="es-ES" sz="2800" b="1" dirty="0" smtClean="0">
                <a:solidFill>
                  <a:srgbClr val="002060"/>
                </a:solidFill>
              </a:rPr>
              <a:t>disponible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Con </a:t>
            </a:r>
            <a:r>
              <a:rPr lang="es-ES" sz="2800" b="1" dirty="0">
                <a:solidFill>
                  <a:srgbClr val="002060"/>
                </a:solidFill>
              </a:rPr>
              <a:t>un costo de entre 4 y 6 centavos por kilovatio hora, </a:t>
            </a:r>
            <a:r>
              <a:rPr lang="es-ES" sz="2800" b="1" dirty="0" smtClean="0">
                <a:solidFill>
                  <a:srgbClr val="002060"/>
                </a:solidFill>
              </a:rPr>
              <a:t>dependiendo </a:t>
            </a:r>
            <a:r>
              <a:rPr lang="es-ES" sz="2800" b="1" dirty="0">
                <a:solidFill>
                  <a:srgbClr val="002060"/>
                </a:solidFill>
              </a:rPr>
              <a:t>de la fuente eólica, esto es para cubrir la </a:t>
            </a:r>
            <a:r>
              <a:rPr lang="es-ES" sz="2800" b="1" dirty="0" smtClean="0">
                <a:solidFill>
                  <a:srgbClr val="002060"/>
                </a:solidFill>
              </a:rPr>
              <a:t>financiación </a:t>
            </a:r>
            <a:r>
              <a:rPr lang="es-ES" sz="2800" b="1" dirty="0">
                <a:solidFill>
                  <a:srgbClr val="002060"/>
                </a:solidFill>
              </a:rPr>
              <a:t>del proyecto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costos de operación y mantenimiento son muy </a:t>
            </a:r>
            <a:r>
              <a:rPr lang="es-ES" sz="2800" b="1" dirty="0" smtClean="0">
                <a:solidFill>
                  <a:srgbClr val="002060"/>
                </a:solidFill>
              </a:rPr>
              <a:t>pequeños</a:t>
            </a:r>
            <a:r>
              <a:rPr lang="es-ES" sz="2800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500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Construido </a:t>
            </a:r>
            <a:r>
              <a:rPr lang="es-ES" sz="2800" b="1" dirty="0">
                <a:solidFill>
                  <a:srgbClr val="002060"/>
                </a:solidFill>
              </a:rPr>
              <a:t>en granjas y ranchos que benefician la </a:t>
            </a:r>
            <a:r>
              <a:rPr lang="es-ES" sz="2800" b="1" dirty="0" smtClean="0">
                <a:solidFill>
                  <a:srgbClr val="002060"/>
                </a:solidFill>
              </a:rPr>
              <a:t>economía </a:t>
            </a:r>
            <a:r>
              <a:rPr lang="es-ES" sz="2800" b="1" dirty="0">
                <a:solidFill>
                  <a:srgbClr val="002060"/>
                </a:solidFill>
              </a:rPr>
              <a:t>en áreas </a:t>
            </a:r>
            <a:r>
              <a:rPr lang="es-ES" sz="2800" b="1" dirty="0" smtClean="0">
                <a:solidFill>
                  <a:srgbClr val="002060"/>
                </a:solidFill>
              </a:rPr>
              <a:t>rurales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propietarios de parques eólicos alquilan la tierra al </a:t>
            </a:r>
            <a:r>
              <a:rPr lang="es-ES" sz="2800" b="1" dirty="0" smtClean="0">
                <a:solidFill>
                  <a:srgbClr val="002060"/>
                </a:solidFill>
              </a:rPr>
              <a:t>propietario </a:t>
            </a:r>
            <a:r>
              <a:rPr lang="es-ES" sz="2800" b="1" dirty="0">
                <a:solidFill>
                  <a:srgbClr val="002060"/>
                </a:solidFill>
              </a:rPr>
              <a:t>para ubicar las </a:t>
            </a:r>
            <a:r>
              <a:rPr lang="es-ES" sz="2800" b="1" dirty="0" smtClean="0">
                <a:solidFill>
                  <a:srgbClr val="002060"/>
                </a:solidFill>
              </a:rPr>
              <a:t>turbinas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Importantes </a:t>
            </a:r>
            <a:r>
              <a:rPr lang="es-ES" sz="2800" b="1" dirty="0">
                <a:solidFill>
                  <a:srgbClr val="002060"/>
                </a:solidFill>
              </a:rPr>
              <a:t>incentivos fiscales para empresas que instalen </a:t>
            </a:r>
            <a:r>
              <a:rPr lang="es-ES" sz="2800" b="1" dirty="0" smtClean="0">
                <a:solidFill>
                  <a:srgbClr val="002060"/>
                </a:solidFill>
              </a:rPr>
              <a:t>generación </a:t>
            </a:r>
            <a:r>
              <a:rPr lang="es-ES" sz="2800" b="1" dirty="0">
                <a:solidFill>
                  <a:srgbClr val="002060"/>
                </a:solidFill>
              </a:rPr>
              <a:t>eólica</a:t>
            </a:r>
          </a:p>
        </p:txBody>
      </p:sp>
    </p:spTree>
    <p:extLst>
      <p:ext uri="{BB962C8B-B14F-4D97-AF65-F5344CB8AC3E}">
        <p14:creationId xmlns:p14="http://schemas.microsoft.com/office/powerpoint/2010/main" val="339528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Desventajas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>
                <a:solidFill>
                  <a:srgbClr val="002060"/>
                </a:solidFill>
              </a:rPr>
              <a:t> La eólica debe competir con la generación </a:t>
            </a:r>
            <a:r>
              <a:rPr lang="es-ES" sz="2800" b="1" dirty="0" smtClean="0">
                <a:solidFill>
                  <a:srgbClr val="002060"/>
                </a:solidFill>
              </a:rPr>
              <a:t>convencional </a:t>
            </a:r>
            <a:r>
              <a:rPr lang="es-ES" sz="2800" b="1" dirty="0">
                <a:solidFill>
                  <a:srgbClr val="002060"/>
                </a:solidFill>
              </a:rPr>
              <a:t>en </a:t>
            </a:r>
            <a:r>
              <a:rPr lang="es-ES" sz="2800" b="1" dirty="0" smtClean="0">
                <a:solidFill>
                  <a:srgbClr val="002060"/>
                </a:solidFill>
              </a:rPr>
              <a:t>costes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 Dependiendo </a:t>
            </a:r>
            <a:r>
              <a:rPr lang="es-ES" sz="2800" b="1" dirty="0">
                <a:solidFill>
                  <a:srgbClr val="002060"/>
                </a:solidFill>
              </a:rPr>
              <a:t>de qué tan enérgico sea un sitio eólico, </a:t>
            </a:r>
            <a:r>
              <a:rPr lang="es-ES" sz="2800" b="1" dirty="0" smtClean="0">
                <a:solidFill>
                  <a:srgbClr val="002060"/>
                </a:solidFill>
              </a:rPr>
              <a:t>puede </a:t>
            </a:r>
            <a:r>
              <a:rPr lang="es-ES" sz="2800" b="1" dirty="0">
                <a:solidFill>
                  <a:srgbClr val="002060"/>
                </a:solidFill>
              </a:rPr>
              <a:t>que no sea competitivo en </a:t>
            </a:r>
            <a:r>
              <a:rPr lang="es-ES" sz="2800" b="1" dirty="0" smtClean="0">
                <a:solidFill>
                  <a:srgbClr val="002060"/>
                </a:solidFill>
              </a:rPr>
              <a:t>costos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tecnología requiere una inversión inicial más alta que los </a:t>
            </a:r>
            <a:r>
              <a:rPr lang="es-ES" sz="2800" b="1" dirty="0" smtClean="0">
                <a:solidFill>
                  <a:srgbClr val="002060"/>
                </a:solidFill>
              </a:rPr>
              <a:t>generadores </a:t>
            </a:r>
            <a:r>
              <a:rPr lang="es-ES" sz="2800" b="1" dirty="0">
                <a:solidFill>
                  <a:srgbClr val="002060"/>
                </a:solidFill>
              </a:rPr>
              <a:t>de combustibles </a:t>
            </a:r>
            <a:r>
              <a:rPr lang="es-ES" sz="2800" b="1" dirty="0" smtClean="0">
                <a:solidFill>
                  <a:srgbClr val="002060"/>
                </a:solidFill>
              </a:rPr>
              <a:t>fósiles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viento es intermitente y no siempre sopla cuando </a:t>
            </a:r>
            <a:r>
              <a:rPr lang="es-ES" sz="2800" b="1" dirty="0" smtClean="0">
                <a:solidFill>
                  <a:srgbClr val="002060"/>
                </a:solidFill>
              </a:rPr>
              <a:t>se </a:t>
            </a:r>
            <a:r>
              <a:rPr lang="es-ES" sz="2800" b="1" dirty="0">
                <a:solidFill>
                  <a:srgbClr val="002060"/>
                </a:solidFill>
              </a:rPr>
              <a:t>necesita electricidad</a:t>
            </a:r>
          </a:p>
        </p:txBody>
      </p:sp>
    </p:spTree>
    <p:extLst>
      <p:ext uri="{BB962C8B-B14F-4D97-AF65-F5344CB8AC3E}">
        <p14:creationId xmlns:p14="http://schemas.microsoft.com/office/powerpoint/2010/main" val="330010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Desventajas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La </a:t>
            </a:r>
            <a:r>
              <a:rPr lang="es-ES" sz="2800" b="1" dirty="0">
                <a:solidFill>
                  <a:srgbClr val="002060"/>
                </a:solidFill>
              </a:rPr>
              <a:t>energía eólica no se puede almacenar en cantidades </a:t>
            </a:r>
            <a:r>
              <a:rPr lang="es-ES" sz="2800" b="1" dirty="0" smtClean="0">
                <a:solidFill>
                  <a:srgbClr val="002060"/>
                </a:solidFill>
              </a:rPr>
              <a:t>significativas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No </a:t>
            </a:r>
            <a:r>
              <a:rPr lang="es-ES" sz="2800" b="1" dirty="0">
                <a:solidFill>
                  <a:srgbClr val="002060"/>
                </a:solidFill>
              </a:rPr>
              <a:t>todos los vientos se pueden aprovechar para cumplir con los </a:t>
            </a:r>
            <a:r>
              <a:rPr lang="es-ES" sz="2800" b="1" dirty="0" smtClean="0">
                <a:solidFill>
                  <a:srgbClr val="002060"/>
                </a:solidFill>
              </a:rPr>
              <a:t>requisitos </a:t>
            </a:r>
            <a:r>
              <a:rPr lang="es-ES" sz="2800" b="1" dirty="0">
                <a:solidFill>
                  <a:srgbClr val="002060"/>
                </a:solidFill>
              </a:rPr>
              <a:t>de </a:t>
            </a:r>
            <a:r>
              <a:rPr lang="es-ES" sz="2800" b="1" dirty="0" smtClean="0">
                <a:solidFill>
                  <a:srgbClr val="002060"/>
                </a:solidFill>
              </a:rPr>
              <a:t>tiempo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Los </a:t>
            </a:r>
            <a:r>
              <a:rPr lang="es-ES" sz="2800" b="1" dirty="0">
                <a:solidFill>
                  <a:srgbClr val="002060"/>
                </a:solidFill>
              </a:rPr>
              <a:t>buenos sitios suelen estar ubicados en </a:t>
            </a:r>
            <a:r>
              <a:rPr lang="es-ES" sz="2800" b="1" dirty="0" smtClean="0">
                <a:solidFill>
                  <a:srgbClr val="002060"/>
                </a:solidFill>
              </a:rPr>
              <a:t>áreas remotas </a:t>
            </a:r>
            <a:r>
              <a:rPr lang="es-ES" sz="2800" b="1" dirty="0">
                <a:solidFill>
                  <a:srgbClr val="002060"/>
                </a:solidFill>
              </a:rPr>
              <a:t>lejos de la </a:t>
            </a:r>
            <a:r>
              <a:rPr lang="es-ES" sz="2800" b="1" dirty="0" smtClean="0">
                <a:solidFill>
                  <a:srgbClr val="002060"/>
                </a:solidFill>
              </a:rPr>
              <a:t>carga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No </a:t>
            </a:r>
            <a:r>
              <a:rPr lang="es-ES" sz="2800" b="1" dirty="0">
                <a:solidFill>
                  <a:srgbClr val="002060"/>
                </a:solidFill>
              </a:rPr>
              <a:t>puede ser controlado por sistemas AGC</a:t>
            </a:r>
            <a:r>
              <a:rPr lang="es-ES" sz="2800" b="1" dirty="0" smtClean="0">
                <a:solidFill>
                  <a:srgbClr val="002060"/>
                </a:solidFill>
              </a:rPr>
              <a:t>.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Sin </a:t>
            </a:r>
            <a:r>
              <a:rPr lang="es-ES" sz="2800" b="1" dirty="0">
                <a:solidFill>
                  <a:srgbClr val="002060"/>
                </a:solidFill>
              </a:rPr>
              <a:t>reservas</a:t>
            </a:r>
          </a:p>
        </p:txBody>
      </p:sp>
    </p:spTree>
    <p:extLst>
      <p:ext uri="{BB962C8B-B14F-4D97-AF65-F5344CB8AC3E}">
        <p14:creationId xmlns:p14="http://schemas.microsoft.com/office/powerpoint/2010/main" val="300202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Desventajas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Debe </a:t>
            </a:r>
            <a:r>
              <a:rPr lang="es-ES" sz="2800" b="1" dirty="0">
                <a:solidFill>
                  <a:srgbClr val="002060"/>
                </a:solidFill>
              </a:rPr>
              <a:t>generar cuando sopla el viento, otra </a:t>
            </a:r>
            <a:r>
              <a:rPr lang="es-ES" sz="2800" b="1" dirty="0" smtClean="0">
                <a:solidFill>
                  <a:srgbClr val="002060"/>
                </a:solidFill>
              </a:rPr>
              <a:t>generación </a:t>
            </a:r>
            <a:r>
              <a:rPr lang="es-ES" sz="2800" b="1" dirty="0">
                <a:solidFill>
                  <a:srgbClr val="002060"/>
                </a:solidFill>
              </a:rPr>
              <a:t>debe retroceder </a:t>
            </a:r>
            <a:r>
              <a:rPr lang="es-ES" sz="2800" b="1" dirty="0" smtClean="0">
                <a:solidFill>
                  <a:srgbClr val="002060"/>
                </a:solidFill>
              </a:rPr>
              <a:t>para acomodar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Cierta </a:t>
            </a:r>
            <a:r>
              <a:rPr lang="es-ES" sz="2800" b="1" dirty="0">
                <a:solidFill>
                  <a:srgbClr val="002060"/>
                </a:solidFill>
              </a:rPr>
              <a:t>preocupación por el ruido producido por </a:t>
            </a:r>
            <a:r>
              <a:rPr lang="es-ES" sz="2800" b="1" dirty="0" smtClean="0">
                <a:solidFill>
                  <a:srgbClr val="002060"/>
                </a:solidFill>
              </a:rPr>
              <a:t>las </a:t>
            </a:r>
            <a:r>
              <a:rPr lang="es-ES" sz="2800" b="1" dirty="0">
                <a:solidFill>
                  <a:srgbClr val="002060"/>
                </a:solidFill>
              </a:rPr>
              <a:t>palas del rotor. (usualmente no notas esto </a:t>
            </a:r>
            <a:r>
              <a:rPr lang="es-ES" sz="2800" b="1" dirty="0" smtClean="0">
                <a:solidFill>
                  <a:srgbClr val="002060"/>
                </a:solidFill>
              </a:rPr>
              <a:t>porque </a:t>
            </a:r>
            <a:r>
              <a:rPr lang="es-ES" sz="2800" b="1" dirty="0">
                <a:solidFill>
                  <a:srgbClr val="002060"/>
                </a:solidFill>
              </a:rPr>
              <a:t>el viento sopla muy fuerte</a:t>
            </a:r>
            <a:r>
              <a:rPr lang="es-ES" sz="2800" b="1" dirty="0" smtClean="0">
                <a:solidFill>
                  <a:srgbClr val="002060"/>
                </a:solidFill>
              </a:rPr>
              <a:t>)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Peligro </a:t>
            </a:r>
            <a:r>
              <a:rPr lang="es-ES" sz="2800" b="1" dirty="0">
                <a:solidFill>
                  <a:srgbClr val="002060"/>
                </a:solidFill>
              </a:rPr>
              <a:t>para pájaros y </a:t>
            </a:r>
            <a:r>
              <a:rPr lang="es-ES" sz="2800" b="1" dirty="0" smtClean="0">
                <a:solidFill>
                  <a:srgbClr val="002060"/>
                </a:solidFill>
              </a:rPr>
              <a:t>murciélagos</a:t>
            </a: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2060"/>
                </a:solidFill>
              </a:rPr>
              <a:t>El </a:t>
            </a:r>
            <a:r>
              <a:rPr lang="es-ES" sz="2800" b="1" dirty="0">
                <a:solidFill>
                  <a:srgbClr val="002060"/>
                </a:solidFill>
              </a:rPr>
              <a:t>mantenimiento de componentes grandes requiere una </a:t>
            </a:r>
            <a:r>
              <a:rPr lang="es-ES" sz="2800" b="1" dirty="0" smtClean="0">
                <a:solidFill>
                  <a:srgbClr val="002060"/>
                </a:solidFill>
              </a:rPr>
              <a:t>grúa </a:t>
            </a:r>
            <a:r>
              <a:rPr lang="es-ES" sz="2800" b="1" dirty="0">
                <a:solidFill>
                  <a:srgbClr val="002060"/>
                </a:solidFill>
              </a:rPr>
              <a:t>muy grande y costosa</a:t>
            </a:r>
          </a:p>
        </p:txBody>
      </p:sp>
    </p:spTree>
    <p:extLst>
      <p:ext uri="{BB962C8B-B14F-4D97-AF65-F5344CB8AC3E}">
        <p14:creationId xmlns:p14="http://schemas.microsoft.com/office/powerpoint/2010/main" val="86442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Desventajas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24" y="1028700"/>
            <a:ext cx="10441160" cy="528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Desventajas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6" y="1019174"/>
            <a:ext cx="9793088" cy="550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0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Desventajas de la energía eólica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1033462"/>
            <a:ext cx="10081120" cy="549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Generación Solar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95400" y="1340768"/>
            <a:ext cx="10801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i="1" dirty="0">
                <a:solidFill>
                  <a:srgbClr val="C00000"/>
                </a:solidFill>
              </a:rPr>
              <a:t>Dos tipos principales </a:t>
            </a:r>
            <a:r>
              <a:rPr lang="es-ES" sz="2800" b="1" dirty="0">
                <a:solidFill>
                  <a:srgbClr val="002060"/>
                </a:solidFill>
              </a:rPr>
              <a:t>de generación </a:t>
            </a:r>
            <a:r>
              <a:rPr lang="es-ES" sz="2800" b="1" dirty="0" smtClean="0">
                <a:solidFill>
                  <a:srgbClr val="002060"/>
                </a:solidFill>
              </a:rPr>
              <a:t>solar</a:t>
            </a:r>
          </a:p>
          <a:p>
            <a:pPr marL="0" lvl="3" algn="just"/>
            <a:endParaRPr lang="es-ES" sz="2800" b="1" dirty="0">
              <a:solidFill>
                <a:srgbClr val="002060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i="1" dirty="0" smtClean="0">
                <a:solidFill>
                  <a:srgbClr val="C00000"/>
                </a:solidFill>
              </a:rPr>
              <a:t>Fotovoltaica</a:t>
            </a:r>
            <a:r>
              <a:rPr lang="es-ES" sz="2800" b="1" dirty="0">
                <a:solidFill>
                  <a:srgbClr val="002060"/>
                </a:solidFill>
              </a:rPr>
              <a:t>: los paneles solares convierten la luz </a:t>
            </a:r>
            <a:r>
              <a:rPr lang="es-ES" sz="2800" b="1" dirty="0" smtClean="0">
                <a:solidFill>
                  <a:srgbClr val="002060"/>
                </a:solidFill>
              </a:rPr>
              <a:t>directamente </a:t>
            </a:r>
            <a:r>
              <a:rPr lang="es-ES" sz="2800" b="1" dirty="0">
                <a:solidFill>
                  <a:srgbClr val="002060"/>
                </a:solidFill>
              </a:rPr>
              <a:t>en energía eléctrica.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i="1" dirty="0" smtClean="0">
                <a:solidFill>
                  <a:srgbClr val="C00000"/>
                </a:solidFill>
              </a:rPr>
              <a:t>Energía </a:t>
            </a:r>
            <a:r>
              <a:rPr lang="es-ES" sz="2800" b="1" i="1" dirty="0">
                <a:solidFill>
                  <a:srgbClr val="C00000"/>
                </a:solidFill>
              </a:rPr>
              <a:t>solar térmica</a:t>
            </a:r>
            <a:r>
              <a:rPr lang="es-ES" sz="2800" b="1" dirty="0">
                <a:solidFill>
                  <a:srgbClr val="002060"/>
                </a:solidFill>
              </a:rPr>
              <a:t>: la luz se concentra en </a:t>
            </a:r>
            <a:r>
              <a:rPr lang="es-ES" sz="2800" b="1" dirty="0" smtClean="0">
                <a:solidFill>
                  <a:srgbClr val="002060"/>
                </a:solidFill>
              </a:rPr>
              <a:t>tuberías colectoras </a:t>
            </a:r>
            <a:r>
              <a:rPr lang="es-ES" sz="2800" b="1" dirty="0">
                <a:solidFill>
                  <a:srgbClr val="002060"/>
                </a:solidFill>
              </a:rPr>
              <a:t>de calor o en una torre para producir vapor que </a:t>
            </a:r>
            <a:r>
              <a:rPr lang="es-ES" sz="2800" b="1" dirty="0" smtClean="0">
                <a:solidFill>
                  <a:srgbClr val="002060"/>
                </a:solidFill>
              </a:rPr>
              <a:t>alimenta </a:t>
            </a:r>
            <a:r>
              <a:rPr lang="es-ES" sz="2800" b="1" dirty="0">
                <a:solidFill>
                  <a:srgbClr val="002060"/>
                </a:solidFill>
              </a:rPr>
              <a:t>una turbina de vapor.</a:t>
            </a:r>
          </a:p>
        </p:txBody>
      </p:sp>
    </p:spTree>
    <p:extLst>
      <p:ext uri="{BB962C8B-B14F-4D97-AF65-F5344CB8AC3E}">
        <p14:creationId xmlns:p14="http://schemas.microsoft.com/office/powerpoint/2010/main" val="154459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Solar Fotovoltaica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95400" y="1340768"/>
            <a:ext cx="10801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Fotovoltaica - Los </a:t>
            </a:r>
            <a:r>
              <a:rPr lang="es-ES" sz="2800" b="1" dirty="0">
                <a:solidFill>
                  <a:schemeClr val="tx2"/>
                </a:solidFill>
              </a:rPr>
              <a:t>paneles solares consisten en un </a:t>
            </a:r>
            <a:r>
              <a:rPr lang="es-ES" sz="2800" b="1" dirty="0" smtClean="0">
                <a:solidFill>
                  <a:schemeClr val="tx2"/>
                </a:solidFill>
              </a:rPr>
              <a:t>material </a:t>
            </a:r>
            <a:r>
              <a:rPr lang="es-ES" sz="2800" b="1" dirty="0">
                <a:solidFill>
                  <a:schemeClr val="tx2"/>
                </a:solidFill>
              </a:rPr>
              <a:t>semiconductor que reacciona con la luz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Los </a:t>
            </a:r>
            <a:r>
              <a:rPr lang="es-ES" sz="2800" b="1" dirty="0">
                <a:solidFill>
                  <a:schemeClr val="tx2"/>
                </a:solidFill>
              </a:rPr>
              <a:t>fotones liberan a los electrones para que </a:t>
            </a:r>
            <a:r>
              <a:rPr lang="es-ES" sz="2800" b="1" dirty="0" smtClean="0">
                <a:solidFill>
                  <a:schemeClr val="tx2"/>
                </a:solidFill>
              </a:rPr>
              <a:t>circulen </a:t>
            </a:r>
            <a:r>
              <a:rPr lang="es-ES" sz="2800" b="1" dirty="0">
                <a:solidFill>
                  <a:schemeClr val="tx2"/>
                </a:solidFill>
              </a:rPr>
              <a:t>en un </a:t>
            </a:r>
            <a:r>
              <a:rPr lang="es-ES" sz="2800" b="1" dirty="0" smtClean="0">
                <a:solidFill>
                  <a:schemeClr val="tx2"/>
                </a:solidFill>
              </a:rPr>
              <a:t>circuito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Corriente continua de </a:t>
            </a:r>
            <a:r>
              <a:rPr lang="es-ES" sz="2800" b="1" dirty="0">
                <a:solidFill>
                  <a:schemeClr val="tx2"/>
                </a:solidFill>
              </a:rPr>
              <a:t>múltiples flujos de células </a:t>
            </a:r>
            <a:r>
              <a:rPr lang="es-ES" sz="2800" b="1" dirty="0" smtClean="0">
                <a:solidFill>
                  <a:schemeClr val="tx2"/>
                </a:solidFill>
              </a:rPr>
              <a:t>fotovoltaicas </a:t>
            </a:r>
            <a:r>
              <a:rPr lang="es-ES" sz="2800" b="1" dirty="0">
                <a:solidFill>
                  <a:schemeClr val="tx2"/>
                </a:solidFill>
              </a:rPr>
              <a:t>en circuitos </a:t>
            </a:r>
            <a:r>
              <a:rPr lang="es-ES" sz="2800" b="1" dirty="0" smtClean="0">
                <a:solidFill>
                  <a:schemeClr val="tx2"/>
                </a:solidFill>
              </a:rPr>
              <a:t>colectores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corriente continua </a:t>
            </a:r>
            <a:r>
              <a:rPr lang="es-ES" sz="2800" b="1" dirty="0" smtClean="0">
                <a:solidFill>
                  <a:schemeClr val="tx2"/>
                </a:solidFill>
              </a:rPr>
              <a:t>es invertida para la </a:t>
            </a:r>
            <a:r>
              <a:rPr lang="es-ES" sz="2800" b="1" dirty="0">
                <a:solidFill>
                  <a:schemeClr val="tx2"/>
                </a:solidFill>
              </a:rPr>
              <a:t>alimentación de CA </a:t>
            </a:r>
            <a:r>
              <a:rPr lang="es-ES" sz="2800" b="1" dirty="0" smtClean="0">
                <a:solidFill>
                  <a:schemeClr val="tx2"/>
                </a:solidFill>
              </a:rPr>
              <a:t>a </a:t>
            </a:r>
            <a:r>
              <a:rPr lang="es-ES" sz="2800" b="1" dirty="0">
                <a:solidFill>
                  <a:schemeClr val="tx2"/>
                </a:solidFill>
              </a:rPr>
              <a:t>la </a:t>
            </a:r>
            <a:r>
              <a:rPr lang="es-ES" sz="2800" b="1" dirty="0" smtClean="0">
                <a:solidFill>
                  <a:schemeClr val="tx2"/>
                </a:solidFill>
              </a:rPr>
              <a:t>red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4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332656"/>
            <a:ext cx="936103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40723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Solar </a:t>
            </a:r>
            <a:r>
              <a:rPr lang="es-ES" sz="3200" b="1" dirty="0" smtClean="0">
                <a:solidFill>
                  <a:srgbClr val="0070C0"/>
                </a:solidFill>
              </a:rPr>
              <a:t>Térmica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95400" y="1340768"/>
            <a:ext cx="10801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plantas </a:t>
            </a:r>
            <a:r>
              <a:rPr lang="es-ES" sz="2800" b="1" dirty="0" err="1">
                <a:solidFill>
                  <a:schemeClr val="tx2"/>
                </a:solidFill>
              </a:rPr>
              <a:t>termosolares</a:t>
            </a:r>
            <a:r>
              <a:rPr lang="es-ES" sz="2800" b="1" dirty="0">
                <a:solidFill>
                  <a:schemeClr val="tx2"/>
                </a:solidFill>
              </a:rPr>
              <a:t> enfocan los rayos del sol </a:t>
            </a:r>
            <a:r>
              <a:rPr lang="es-ES" sz="2800" b="1" dirty="0" smtClean="0">
                <a:solidFill>
                  <a:schemeClr val="tx2"/>
                </a:solidFill>
              </a:rPr>
              <a:t>hacia una </a:t>
            </a:r>
            <a:r>
              <a:rPr lang="es-ES" sz="2800" b="1" dirty="0">
                <a:solidFill>
                  <a:schemeClr val="tx2"/>
                </a:solidFill>
              </a:rPr>
              <a:t>torre central o tubos colectores que contienen </a:t>
            </a:r>
            <a:r>
              <a:rPr lang="es-ES" sz="2800" b="1" dirty="0" smtClean="0">
                <a:solidFill>
                  <a:schemeClr val="tx2"/>
                </a:solidFill>
              </a:rPr>
              <a:t>agua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El </a:t>
            </a:r>
            <a:r>
              <a:rPr lang="es-ES" sz="2800" b="1" dirty="0">
                <a:solidFill>
                  <a:schemeClr val="tx2"/>
                </a:solidFill>
              </a:rPr>
              <a:t>calor crea vapor que se utiliza para hacer funcionar un </a:t>
            </a:r>
            <a:r>
              <a:rPr lang="es-ES" sz="2800" b="1" dirty="0" smtClean="0">
                <a:solidFill>
                  <a:schemeClr val="tx2"/>
                </a:solidFill>
              </a:rPr>
              <a:t>generador </a:t>
            </a:r>
            <a:r>
              <a:rPr lang="es-ES" sz="2800" b="1" dirty="0">
                <a:solidFill>
                  <a:schemeClr val="tx2"/>
                </a:solidFill>
              </a:rPr>
              <a:t>de turbina de vapor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Los </a:t>
            </a:r>
            <a:r>
              <a:rPr lang="es-ES" sz="2800" b="1" dirty="0">
                <a:solidFill>
                  <a:schemeClr val="tx2"/>
                </a:solidFill>
              </a:rPr>
              <a:t>helióstatos individuales deben ser controlables </a:t>
            </a:r>
            <a:r>
              <a:rPr lang="es-ES" sz="2800" b="1" dirty="0" smtClean="0">
                <a:solidFill>
                  <a:schemeClr val="tx2"/>
                </a:solidFill>
              </a:rPr>
              <a:t>para </a:t>
            </a:r>
            <a:r>
              <a:rPr lang="es-ES" sz="2800" b="1" dirty="0">
                <a:solidFill>
                  <a:schemeClr val="tx2"/>
                </a:solidFill>
              </a:rPr>
              <a:t>rastrear el sol y reflejar la luz hacia la torre </a:t>
            </a:r>
            <a:r>
              <a:rPr lang="es-ES" sz="2800" b="1" dirty="0" smtClean="0">
                <a:solidFill>
                  <a:schemeClr val="tx2"/>
                </a:solidFill>
              </a:rPr>
              <a:t>central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89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548680"/>
            <a:ext cx="9721080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94921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404664"/>
            <a:ext cx="928903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29153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548680"/>
            <a:ext cx="828092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69127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Solar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95400" y="1340768"/>
            <a:ext cx="10801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La producción de una planta solar depende de</a:t>
            </a:r>
            <a:r>
              <a:rPr lang="es-ES" sz="2800" b="1" dirty="0" smtClean="0">
                <a:solidFill>
                  <a:schemeClr val="tx2"/>
                </a:solidFill>
              </a:rPr>
              <a:t>...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Área </a:t>
            </a:r>
            <a:r>
              <a:rPr lang="es-ES" sz="2800" b="1" dirty="0">
                <a:solidFill>
                  <a:schemeClr val="tx2"/>
                </a:solidFill>
              </a:rPr>
              <a:t>cubierta (100 vatios/pie cuadrado hasta 5 </a:t>
            </a:r>
            <a:r>
              <a:rPr lang="es-ES" sz="2800" b="1" dirty="0" smtClean="0">
                <a:solidFill>
                  <a:schemeClr val="tx2"/>
                </a:solidFill>
              </a:rPr>
              <a:t>vatios/pie </a:t>
            </a:r>
            <a:r>
              <a:rPr lang="es-ES" sz="2800" b="1" dirty="0">
                <a:solidFill>
                  <a:schemeClr val="tx2"/>
                </a:solidFill>
              </a:rPr>
              <a:t>cuadrado (Planta Solar </a:t>
            </a:r>
            <a:r>
              <a:rPr lang="es-ES" sz="2800" b="1" dirty="0" err="1">
                <a:solidFill>
                  <a:schemeClr val="tx2"/>
                </a:solidFill>
              </a:rPr>
              <a:t>One</a:t>
            </a:r>
            <a:r>
              <a:rPr lang="es-ES" sz="2800" b="1" dirty="0">
                <a:solidFill>
                  <a:schemeClr val="tx2"/>
                </a:solidFill>
              </a:rPr>
              <a:t>))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Intensidad </a:t>
            </a:r>
            <a:r>
              <a:rPr lang="es-ES" sz="2800" b="1" dirty="0">
                <a:solidFill>
                  <a:schemeClr val="tx2"/>
                </a:solidFill>
              </a:rPr>
              <a:t>del sol (las áreas del sur tienen más luz solar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Cubierto </a:t>
            </a:r>
            <a:r>
              <a:rPr lang="es-ES" sz="2800" b="1" dirty="0">
                <a:solidFill>
                  <a:schemeClr val="tx2"/>
                </a:solidFill>
              </a:rPr>
              <a:t>de nubes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Eficiencia </a:t>
            </a:r>
            <a:r>
              <a:rPr lang="es-ES" sz="2800" b="1" dirty="0">
                <a:solidFill>
                  <a:schemeClr val="tx2"/>
                </a:solidFill>
              </a:rPr>
              <a:t>del sistema de recolección (mejorando todo el tiempo)</a:t>
            </a:r>
          </a:p>
        </p:txBody>
      </p:sp>
    </p:spTree>
    <p:extLst>
      <p:ext uri="{BB962C8B-B14F-4D97-AF65-F5344CB8AC3E}">
        <p14:creationId xmlns:p14="http://schemas.microsoft.com/office/powerpoint/2010/main" val="381905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95400" y="260648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Solar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95400" y="1340768"/>
            <a:ext cx="10801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Las desventajas </a:t>
            </a:r>
            <a:r>
              <a:rPr lang="es-ES" sz="2800" b="1" dirty="0" smtClean="0">
                <a:solidFill>
                  <a:schemeClr val="tx2"/>
                </a:solidFill>
              </a:rPr>
              <a:t>incluyen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Costo</a:t>
            </a:r>
            <a:endParaRPr lang="es-ES" sz="2800" b="1" dirty="0">
              <a:solidFill>
                <a:schemeClr val="tx2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No </a:t>
            </a:r>
            <a:r>
              <a:rPr lang="es-ES" sz="2800" b="1" dirty="0" err="1">
                <a:solidFill>
                  <a:schemeClr val="tx2"/>
                </a:solidFill>
              </a:rPr>
              <a:t>despachable</a:t>
            </a:r>
            <a:r>
              <a:rPr lang="es-ES" sz="2800" b="1" dirty="0">
                <a:solidFill>
                  <a:schemeClr val="tx2"/>
                </a:solidFill>
              </a:rPr>
              <a:t>: solo se genera cuando brilla </a:t>
            </a:r>
            <a:r>
              <a:rPr lang="es-ES" sz="2800" b="1" dirty="0" smtClean="0">
                <a:solidFill>
                  <a:schemeClr val="tx2"/>
                </a:solidFill>
              </a:rPr>
              <a:t>el </a:t>
            </a:r>
            <a:r>
              <a:rPr lang="es-ES" sz="2800" b="1" dirty="0">
                <a:solidFill>
                  <a:schemeClr val="tx2"/>
                </a:solidFill>
              </a:rPr>
              <a:t>sol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Utiliza </a:t>
            </a:r>
            <a:r>
              <a:rPr lang="es-ES" sz="2800" b="1" dirty="0">
                <a:solidFill>
                  <a:schemeClr val="tx2"/>
                </a:solidFill>
              </a:rPr>
              <a:t>una gran cantidad de tierra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Preocupación </a:t>
            </a:r>
            <a:r>
              <a:rPr lang="es-ES" sz="2800" b="1" dirty="0">
                <a:solidFill>
                  <a:schemeClr val="tx2"/>
                </a:solidFill>
              </a:rPr>
              <a:t>por el peligro para las aves: confunda los </a:t>
            </a:r>
            <a:r>
              <a:rPr lang="es-ES" sz="2800" b="1" dirty="0" smtClean="0">
                <a:solidFill>
                  <a:schemeClr val="tx2"/>
                </a:solidFill>
              </a:rPr>
              <a:t>paneles </a:t>
            </a:r>
            <a:r>
              <a:rPr lang="es-ES" sz="2800" b="1" dirty="0">
                <a:solidFill>
                  <a:schemeClr val="tx2"/>
                </a:solidFill>
              </a:rPr>
              <a:t>con agua o vuele a través del área focal caliente</a:t>
            </a:r>
          </a:p>
        </p:txBody>
      </p:sp>
    </p:spTree>
    <p:extLst>
      <p:ext uri="{BB962C8B-B14F-4D97-AF65-F5344CB8AC3E}">
        <p14:creationId xmlns:p14="http://schemas.microsoft.com/office/powerpoint/2010/main" val="169073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Tecnologías de generación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7988" y="1340768"/>
            <a:ext cx="473789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Viento</a:t>
            </a: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Fotovoltaica</a:t>
            </a: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Solar </a:t>
            </a:r>
            <a:r>
              <a:rPr lang="es-ES" sz="2800" b="1" dirty="0">
                <a:solidFill>
                  <a:schemeClr val="tx2"/>
                </a:solidFill>
              </a:rPr>
              <a:t>térmica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rgbClr val="C00000"/>
                </a:solidFill>
              </a:rPr>
              <a:t>Celdas </a:t>
            </a:r>
            <a:r>
              <a:rPr lang="es-ES" sz="2800" b="1" dirty="0">
                <a:solidFill>
                  <a:srgbClr val="C00000"/>
                </a:solidFill>
              </a:rPr>
              <a:t>de combustible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Almacenamiento </a:t>
            </a:r>
            <a:r>
              <a:rPr lang="es-ES" sz="2800" b="1" dirty="0">
                <a:solidFill>
                  <a:schemeClr val="tx2"/>
                </a:solidFill>
              </a:rPr>
              <a:t>de batería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Olas del </a:t>
            </a:r>
            <a:r>
              <a:rPr lang="es-ES" sz="2800" b="1" dirty="0">
                <a:solidFill>
                  <a:schemeClr val="tx2"/>
                </a:solidFill>
              </a:rPr>
              <a:t>océano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Aire </a:t>
            </a:r>
            <a:r>
              <a:rPr lang="es-ES" sz="2800" b="1" dirty="0">
                <a:solidFill>
                  <a:schemeClr val="tx2"/>
                </a:solidFill>
              </a:rPr>
              <a:t>comprimido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Gasificación </a:t>
            </a:r>
            <a:r>
              <a:rPr lang="es-ES" sz="2800" b="1" dirty="0">
                <a:solidFill>
                  <a:schemeClr val="tx2"/>
                </a:solidFill>
              </a:rPr>
              <a:t>de carbón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Cama </a:t>
            </a:r>
            <a:r>
              <a:rPr lang="es-ES" sz="2800" b="1" dirty="0" err="1" smtClean="0">
                <a:solidFill>
                  <a:schemeClr val="tx2"/>
                </a:solidFill>
              </a:rPr>
              <a:t>fluidiza</a:t>
            </a:r>
            <a:endParaRPr lang="es-ES" sz="2800" b="1" dirty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104" y="1340767"/>
            <a:ext cx="2880320" cy="440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8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630918" y="161790"/>
            <a:ext cx="108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Tecnologías de generación</a:t>
            </a:r>
            <a:endParaRPr lang="es-ES" sz="3200" b="1" dirty="0" smtClean="0">
              <a:solidFill>
                <a:srgbClr val="0070C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7988" y="1340768"/>
            <a:ext cx="473789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Viento</a:t>
            </a: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Fotovoltaica</a:t>
            </a: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Solar </a:t>
            </a:r>
            <a:r>
              <a:rPr lang="es-ES" sz="2800" b="1" dirty="0">
                <a:solidFill>
                  <a:schemeClr val="tx2"/>
                </a:solidFill>
              </a:rPr>
              <a:t>térmica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Celdas </a:t>
            </a:r>
            <a:r>
              <a:rPr lang="es-ES" sz="2800" b="1" dirty="0">
                <a:solidFill>
                  <a:schemeClr val="tx2"/>
                </a:solidFill>
              </a:rPr>
              <a:t>de combustible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rgbClr val="C00000"/>
                </a:solidFill>
              </a:rPr>
              <a:t>Almacenamiento </a:t>
            </a:r>
            <a:r>
              <a:rPr lang="es-ES" sz="2800" b="1" dirty="0">
                <a:solidFill>
                  <a:srgbClr val="C00000"/>
                </a:solidFill>
              </a:rPr>
              <a:t>de batería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rgbClr val="C00000"/>
                </a:solidFill>
              </a:rPr>
              <a:t>Olas del </a:t>
            </a:r>
            <a:r>
              <a:rPr lang="es-ES" sz="2800" b="1" dirty="0">
                <a:solidFill>
                  <a:srgbClr val="C00000"/>
                </a:solidFill>
              </a:rPr>
              <a:t>océano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rgbClr val="C00000"/>
                </a:solidFill>
              </a:rPr>
              <a:t>Aire </a:t>
            </a:r>
            <a:r>
              <a:rPr lang="es-ES" sz="2800" b="1" dirty="0">
                <a:solidFill>
                  <a:srgbClr val="C00000"/>
                </a:solidFill>
              </a:rPr>
              <a:t>comprimido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rgbClr val="C00000"/>
                </a:solidFill>
              </a:rPr>
              <a:t>Gasificación </a:t>
            </a:r>
            <a:r>
              <a:rPr lang="es-ES" sz="2800" b="1" dirty="0">
                <a:solidFill>
                  <a:srgbClr val="C00000"/>
                </a:solidFill>
              </a:rPr>
              <a:t>de carbón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rgbClr val="C00000"/>
                </a:solidFill>
              </a:rPr>
              <a:t>Cama </a:t>
            </a:r>
            <a:r>
              <a:rPr lang="es-ES" sz="2800" b="1" dirty="0" err="1" smtClean="0">
                <a:solidFill>
                  <a:srgbClr val="C00000"/>
                </a:solidFill>
              </a:rPr>
              <a:t>fluidiza</a:t>
            </a:r>
            <a:endParaRPr lang="es-ES" sz="2800" b="1" dirty="0">
              <a:solidFill>
                <a:srgbClr val="C0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92" y="746566"/>
            <a:ext cx="5408126" cy="577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5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548680"/>
            <a:ext cx="8208912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3031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306085" y="404664"/>
            <a:ext cx="76518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tx2"/>
                </a:solidFill>
              </a:rPr>
              <a:t>Imágenes de la tecnología </a:t>
            </a:r>
            <a:r>
              <a:rPr lang="es-ES" sz="3600" b="1" dirty="0" err="1">
                <a:solidFill>
                  <a:schemeClr val="tx2"/>
                </a:solidFill>
              </a:rPr>
              <a:t>Ocean</a:t>
            </a:r>
            <a:r>
              <a:rPr lang="es-ES" sz="3600" b="1" dirty="0">
                <a:solidFill>
                  <a:schemeClr val="tx2"/>
                </a:solidFill>
              </a:rPr>
              <a:t> Wave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1268760"/>
            <a:ext cx="756084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74839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620688"/>
            <a:ext cx="9361040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14512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8" y="620688"/>
            <a:ext cx="8352928" cy="56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4020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1221589" y="260648"/>
            <a:ext cx="98208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tx2"/>
                </a:solidFill>
              </a:rPr>
              <a:t>Características operativas de la unidad generadora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Cada tipo de unidad generadora tiene </a:t>
            </a:r>
            <a:r>
              <a:rPr lang="es-ES" sz="2800" b="1" dirty="0" smtClean="0">
                <a:solidFill>
                  <a:schemeClr val="tx2"/>
                </a:solidFill>
              </a:rPr>
              <a:t>diferentes </a:t>
            </a:r>
            <a:r>
              <a:rPr lang="es-ES" sz="2800" b="1" dirty="0">
                <a:solidFill>
                  <a:schemeClr val="tx2"/>
                </a:solidFill>
              </a:rPr>
              <a:t>características de funcionamiento</a:t>
            </a:r>
            <a:r>
              <a:rPr lang="es-ES" sz="2800" b="1" dirty="0" smtClean="0">
                <a:solidFill>
                  <a:schemeClr val="tx2"/>
                </a:solidFill>
              </a:rPr>
              <a:t>: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Eficiencia</a:t>
            </a:r>
            <a:endParaRPr lang="es-ES" sz="2800" b="1" dirty="0">
              <a:solidFill>
                <a:schemeClr val="tx2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Capacidad </a:t>
            </a:r>
            <a:r>
              <a:rPr lang="es-ES" sz="2800" b="1" dirty="0">
                <a:solidFill>
                  <a:schemeClr val="tx2"/>
                </a:solidFill>
              </a:rPr>
              <a:t>de la unidad y carga mínima </a:t>
            </a:r>
            <a:r>
              <a:rPr lang="es-ES" sz="2800" b="1" dirty="0" smtClean="0">
                <a:solidFill>
                  <a:schemeClr val="tx2"/>
                </a:solidFill>
              </a:rPr>
              <a:t>- </a:t>
            </a:r>
            <a:r>
              <a:rPr lang="es-ES" sz="2800" b="1" dirty="0">
                <a:solidFill>
                  <a:schemeClr val="tx2"/>
                </a:solidFill>
              </a:rPr>
              <a:t>Tasa de respuesta</a:t>
            </a:r>
          </a:p>
        </p:txBody>
      </p:sp>
    </p:spTree>
    <p:extLst>
      <p:ext uri="{BB962C8B-B14F-4D97-AF65-F5344CB8AC3E}">
        <p14:creationId xmlns:p14="http://schemas.microsoft.com/office/powerpoint/2010/main" val="2571445356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105760" y="260648"/>
            <a:ext cx="19804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tx2"/>
                </a:solidFill>
              </a:rPr>
              <a:t>Eficiencia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Eficiencia </a:t>
            </a:r>
            <a:r>
              <a:rPr lang="es-ES" sz="2800" b="1" dirty="0" smtClean="0">
                <a:solidFill>
                  <a:schemeClr val="tx2"/>
                </a:solidFill>
              </a:rPr>
              <a:t>- Salida/Entrada medida </a:t>
            </a:r>
            <a:r>
              <a:rPr lang="es-ES" sz="2800" b="1" dirty="0">
                <a:solidFill>
                  <a:schemeClr val="tx2"/>
                </a:solidFill>
              </a:rPr>
              <a:t>en</a:t>
            </a:r>
          </a:p>
          <a:p>
            <a:pPr marL="1371600" lvl="5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los </a:t>
            </a:r>
            <a:r>
              <a:rPr lang="es-ES" sz="2800" b="1" dirty="0">
                <a:solidFill>
                  <a:schemeClr val="tx2"/>
                </a:solidFill>
              </a:rPr>
              <a:t>terminales (producción bruta).</a:t>
            </a:r>
          </a:p>
          <a:p>
            <a:pPr marL="1371600" lvl="5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en </a:t>
            </a:r>
            <a:r>
              <a:rPr lang="es-ES" sz="2800" b="1" dirty="0">
                <a:solidFill>
                  <a:schemeClr val="tx2"/>
                </a:solidFill>
              </a:rPr>
              <a:t>el transformador elevador (salida neta</a:t>
            </a:r>
            <a:r>
              <a:rPr lang="es-ES" sz="2800" b="1" dirty="0" smtClean="0">
                <a:solidFill>
                  <a:schemeClr val="tx2"/>
                </a:solidFill>
              </a:rPr>
              <a:t>).</a:t>
            </a:r>
          </a:p>
          <a:p>
            <a:pPr marL="1371600" lvl="5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Producción en megavatios hora</a:t>
            </a: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>
                <a:solidFill>
                  <a:schemeClr val="tx2"/>
                </a:solidFill>
              </a:rPr>
              <a:t>Aportes en barriles </a:t>
            </a:r>
            <a:r>
              <a:rPr lang="es-ES" sz="2800" b="1" dirty="0">
                <a:solidFill>
                  <a:schemeClr val="tx2"/>
                </a:solidFill>
              </a:rPr>
              <a:t>de petróleo, toneladas de carbón, </a:t>
            </a:r>
            <a:r>
              <a:rPr lang="es-ES" sz="2800" b="1" dirty="0" smtClean="0">
                <a:solidFill>
                  <a:schemeClr val="tx2"/>
                </a:solidFill>
              </a:rPr>
              <a:t>pies cúbicos </a:t>
            </a:r>
            <a:r>
              <a:rPr lang="es-ES" sz="2800" b="1" dirty="0">
                <a:solidFill>
                  <a:schemeClr val="tx2"/>
                </a:solidFill>
              </a:rPr>
              <a:t>de agua u otros recursos combustibles; </a:t>
            </a:r>
            <a:r>
              <a:rPr lang="es-ES" sz="2800" b="1" dirty="0" smtClean="0">
                <a:solidFill>
                  <a:schemeClr val="tx2"/>
                </a:solidFill>
              </a:rPr>
              <a:t>dependiendo </a:t>
            </a:r>
            <a:r>
              <a:rPr lang="es-ES" sz="2800" b="1" dirty="0">
                <a:solidFill>
                  <a:schemeClr val="tx2"/>
                </a:solidFill>
              </a:rPr>
              <a:t>del tipo de planta</a:t>
            </a:r>
          </a:p>
        </p:txBody>
      </p:sp>
    </p:spTree>
    <p:extLst>
      <p:ext uri="{BB962C8B-B14F-4D97-AF65-F5344CB8AC3E}">
        <p14:creationId xmlns:p14="http://schemas.microsoft.com/office/powerpoint/2010/main" val="1261105269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5105760" y="260648"/>
            <a:ext cx="19804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tx2"/>
                </a:solidFill>
              </a:rPr>
              <a:t>Eficiencia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Mayor </a:t>
            </a:r>
            <a:r>
              <a:rPr lang="es-ES" sz="2800" b="1" dirty="0">
                <a:solidFill>
                  <a:schemeClr val="tx2"/>
                </a:solidFill>
              </a:rPr>
              <a:t>eficiencia - bueno - menor costo de combustible, </a:t>
            </a:r>
            <a:r>
              <a:rPr lang="es-ES" sz="2800" b="1" dirty="0" smtClean="0">
                <a:solidFill>
                  <a:schemeClr val="tx2"/>
                </a:solidFill>
              </a:rPr>
              <a:t>más producción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Menor </a:t>
            </a:r>
            <a:r>
              <a:rPr lang="es-ES" sz="2800" b="1" dirty="0">
                <a:solidFill>
                  <a:schemeClr val="tx2"/>
                </a:solidFill>
              </a:rPr>
              <a:t>eficiencia - malo - mayor costo de combustible, más </a:t>
            </a:r>
            <a:r>
              <a:rPr lang="es-ES" sz="2800" b="1" dirty="0" smtClean="0">
                <a:solidFill>
                  <a:schemeClr val="tx2"/>
                </a:solidFill>
              </a:rPr>
              <a:t>pérdidas</a:t>
            </a:r>
            <a:r>
              <a:rPr lang="es-ES" sz="2800" b="1" dirty="0">
                <a:solidFill>
                  <a:schemeClr val="tx2"/>
                </a:solidFill>
              </a:rPr>
              <a:t>, menos producción</a:t>
            </a:r>
          </a:p>
        </p:txBody>
      </p:sp>
    </p:spTree>
    <p:extLst>
      <p:ext uri="{BB962C8B-B14F-4D97-AF65-F5344CB8AC3E}">
        <p14:creationId xmlns:p14="http://schemas.microsoft.com/office/powerpoint/2010/main" val="1496261387"/>
      </p:ext>
    </p:extLst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1897767" y="260648"/>
            <a:ext cx="83964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tx2"/>
                </a:solidFill>
              </a:rPr>
              <a:t>Eficiencia: Unidades Generadoras de Vapor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unidades de combustible fósil utilizan cantidades masivas de </a:t>
            </a:r>
            <a:r>
              <a:rPr lang="es-ES" sz="2800" b="1" dirty="0" smtClean="0">
                <a:solidFill>
                  <a:schemeClr val="tx2"/>
                </a:solidFill>
              </a:rPr>
              <a:t>combustible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Un </a:t>
            </a:r>
            <a:r>
              <a:rPr lang="es-ES" sz="2800" b="1" dirty="0">
                <a:solidFill>
                  <a:schemeClr val="tx2"/>
                </a:solidFill>
              </a:rPr>
              <a:t>ligero aumento en la eficiencia significa </a:t>
            </a:r>
            <a:r>
              <a:rPr lang="es-ES" sz="2800" b="1" dirty="0" smtClean="0">
                <a:solidFill>
                  <a:schemeClr val="tx2"/>
                </a:solidFill>
              </a:rPr>
              <a:t>grandes </a:t>
            </a:r>
            <a:r>
              <a:rPr lang="es-ES" sz="2800" b="1" dirty="0">
                <a:solidFill>
                  <a:schemeClr val="tx2"/>
                </a:solidFill>
              </a:rPr>
              <a:t>ahorros para los </a:t>
            </a:r>
            <a:r>
              <a:rPr lang="es-ES" sz="2800" b="1" dirty="0" smtClean="0">
                <a:solidFill>
                  <a:schemeClr val="tx2"/>
                </a:solidFill>
              </a:rPr>
              <a:t>clientes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compras de combustible son el gasto más alto para la </a:t>
            </a:r>
            <a:r>
              <a:rPr lang="es-ES" sz="2800" b="1" dirty="0" smtClean="0">
                <a:solidFill>
                  <a:schemeClr val="tx2"/>
                </a:solidFill>
              </a:rPr>
              <a:t>mayoría </a:t>
            </a:r>
            <a:r>
              <a:rPr lang="es-ES" sz="2800" b="1" dirty="0">
                <a:solidFill>
                  <a:schemeClr val="tx2"/>
                </a:solidFill>
              </a:rPr>
              <a:t>de las empresas de servicios públicos y ascienden a </a:t>
            </a:r>
            <a:r>
              <a:rPr lang="es-ES" sz="2800" b="1" dirty="0" smtClean="0">
                <a:solidFill>
                  <a:schemeClr val="tx2"/>
                </a:solidFill>
              </a:rPr>
              <a:t>cientos </a:t>
            </a:r>
            <a:r>
              <a:rPr lang="es-ES" sz="2800" b="1" dirty="0">
                <a:solidFill>
                  <a:schemeClr val="tx2"/>
                </a:solidFill>
              </a:rPr>
              <a:t>de millones de dólares al año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Los </a:t>
            </a:r>
            <a:r>
              <a:rPr lang="es-ES" sz="2800" b="1" dirty="0">
                <a:solidFill>
                  <a:schemeClr val="tx2"/>
                </a:solidFill>
              </a:rPr>
              <a:t>ahorros en dólares derivados de la eficiencia pueden </a:t>
            </a:r>
            <a:r>
              <a:rPr lang="es-ES" sz="2800" b="1" dirty="0" smtClean="0">
                <a:solidFill>
                  <a:schemeClr val="tx2"/>
                </a:solidFill>
              </a:rPr>
              <a:t>ser </a:t>
            </a:r>
            <a:r>
              <a:rPr lang="es-ES" sz="2800" b="1" dirty="0">
                <a:solidFill>
                  <a:schemeClr val="tx2"/>
                </a:solidFill>
              </a:rPr>
              <a:t>sustanciales</a:t>
            </a:r>
          </a:p>
        </p:txBody>
      </p:sp>
    </p:spTree>
    <p:extLst>
      <p:ext uri="{BB962C8B-B14F-4D97-AF65-F5344CB8AC3E}">
        <p14:creationId xmlns:p14="http://schemas.microsoft.com/office/powerpoint/2010/main" val="1736257172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784965" y="332656"/>
            <a:ext cx="66220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Eficiencia: tasa de </a:t>
            </a:r>
            <a:r>
              <a:rPr lang="es-ES" sz="3600" b="1" dirty="0" smtClean="0">
                <a:solidFill>
                  <a:srgbClr val="0070C0"/>
                </a:solidFill>
              </a:rPr>
              <a:t>calentamiento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>
                <a:solidFill>
                  <a:schemeClr val="tx2"/>
                </a:solidFill>
              </a:rPr>
              <a:t>Una medida de Eficiencia para unidades generadoras térmicas </a:t>
            </a:r>
            <a:r>
              <a:rPr lang="es-ES" sz="2800" b="1" dirty="0" smtClean="0">
                <a:solidFill>
                  <a:schemeClr val="tx2"/>
                </a:solidFill>
              </a:rPr>
              <a:t>es velocidad </a:t>
            </a:r>
            <a:r>
              <a:rPr lang="es-ES" sz="2800" b="1" dirty="0">
                <a:solidFill>
                  <a:schemeClr val="tx2"/>
                </a:solidFill>
              </a:rPr>
              <a:t>de </a:t>
            </a:r>
            <a:r>
              <a:rPr lang="es-ES" sz="2800" b="1" dirty="0" smtClean="0">
                <a:solidFill>
                  <a:schemeClr val="tx2"/>
                </a:solidFill>
              </a:rPr>
              <a:t>calentamiento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Velocidad </a:t>
            </a:r>
            <a:r>
              <a:rPr lang="es-ES" sz="2800" b="1" dirty="0">
                <a:solidFill>
                  <a:schemeClr val="tx2"/>
                </a:solidFill>
              </a:rPr>
              <a:t>de </a:t>
            </a:r>
            <a:r>
              <a:rPr lang="es-ES" sz="2800" b="1" dirty="0" smtClean="0">
                <a:solidFill>
                  <a:schemeClr val="tx2"/>
                </a:solidFill>
              </a:rPr>
              <a:t>calentamiento es </a:t>
            </a:r>
            <a:r>
              <a:rPr lang="es-ES" sz="2800" b="1" dirty="0">
                <a:solidFill>
                  <a:schemeClr val="tx2"/>
                </a:solidFill>
              </a:rPr>
              <a:t>la cantidad de calor </a:t>
            </a:r>
            <a:r>
              <a:rPr lang="es-ES" sz="2800" b="1" dirty="0" smtClean="0">
                <a:solidFill>
                  <a:schemeClr val="tx2"/>
                </a:solidFill>
              </a:rPr>
              <a:t>medida </a:t>
            </a:r>
            <a:r>
              <a:rPr lang="es-ES" sz="2800" b="1" dirty="0">
                <a:solidFill>
                  <a:schemeClr val="tx2"/>
                </a:solidFill>
              </a:rPr>
              <a:t>en BTU (unidades térmicas británicas) necesaria </a:t>
            </a:r>
            <a:r>
              <a:rPr lang="es-ES" sz="2800" b="1" dirty="0" smtClean="0">
                <a:solidFill>
                  <a:schemeClr val="tx2"/>
                </a:solidFill>
              </a:rPr>
              <a:t>para </a:t>
            </a:r>
            <a:r>
              <a:rPr lang="es-ES" sz="2800" b="1" dirty="0">
                <a:solidFill>
                  <a:schemeClr val="tx2"/>
                </a:solidFill>
              </a:rPr>
              <a:t>producir un kilovatio hora de salida </a:t>
            </a:r>
            <a:r>
              <a:rPr lang="es-ES" sz="2800" b="1" dirty="0" smtClean="0">
                <a:solidFill>
                  <a:schemeClr val="tx2"/>
                </a:solidFill>
              </a:rPr>
              <a:t>eléctrica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unidades más eficientes tienen una tasa de calentamiento</a:t>
            </a:r>
            <a:r>
              <a:rPr lang="es-ES" sz="2800" b="1" dirty="0" smtClean="0">
                <a:solidFill>
                  <a:schemeClr val="tx2"/>
                </a:solidFill>
              </a:rPr>
              <a:t> </a:t>
            </a:r>
            <a:r>
              <a:rPr lang="es-ES" sz="2800" b="1" dirty="0">
                <a:solidFill>
                  <a:schemeClr val="tx2"/>
                </a:solidFill>
              </a:rPr>
              <a:t>más baja </a:t>
            </a:r>
            <a:r>
              <a:rPr lang="es-ES" sz="2800" b="1" dirty="0" smtClean="0">
                <a:solidFill>
                  <a:schemeClr val="tx2"/>
                </a:solidFill>
              </a:rPr>
              <a:t>que </a:t>
            </a:r>
            <a:r>
              <a:rPr lang="es-ES" sz="2800" b="1" dirty="0">
                <a:solidFill>
                  <a:schemeClr val="tx2"/>
                </a:solidFill>
              </a:rPr>
              <a:t>las unidades menos eficientes</a:t>
            </a:r>
          </a:p>
        </p:txBody>
      </p:sp>
    </p:spTree>
    <p:extLst>
      <p:ext uri="{BB962C8B-B14F-4D97-AF65-F5344CB8AC3E}">
        <p14:creationId xmlns:p14="http://schemas.microsoft.com/office/powerpoint/2010/main" val="1371259147"/>
      </p:ext>
    </p:extLst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784965" y="332656"/>
            <a:ext cx="66220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Eficiencia: tasa de </a:t>
            </a:r>
            <a:r>
              <a:rPr lang="es-ES" sz="3600" b="1" dirty="0" smtClean="0">
                <a:solidFill>
                  <a:srgbClr val="0070C0"/>
                </a:solidFill>
              </a:rPr>
              <a:t>calentamiento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unidades alimentadas con combustibles fósiles más eficientes </a:t>
            </a:r>
            <a:r>
              <a:rPr lang="es-ES" sz="2800" b="1" dirty="0" smtClean="0">
                <a:solidFill>
                  <a:schemeClr val="tx2"/>
                </a:solidFill>
              </a:rPr>
              <a:t>tienen </a:t>
            </a:r>
            <a:r>
              <a:rPr lang="es-ES" sz="2800" b="1" dirty="0">
                <a:solidFill>
                  <a:schemeClr val="tx2"/>
                </a:solidFill>
              </a:rPr>
              <a:t>una tasa de calor de alrededor de 9.800 BTU/</a:t>
            </a:r>
            <a:r>
              <a:rPr lang="es-ES" sz="2800" b="1" dirty="0" err="1">
                <a:solidFill>
                  <a:schemeClr val="tx2"/>
                </a:solidFill>
              </a:rPr>
              <a:t>kWh</a:t>
            </a:r>
            <a:r>
              <a:rPr lang="es-ES" sz="2800" b="1" dirty="0">
                <a:solidFill>
                  <a:schemeClr val="tx2"/>
                </a:solidFill>
              </a:rPr>
              <a:t>. La </a:t>
            </a:r>
            <a:r>
              <a:rPr lang="es-ES" sz="2800" b="1" dirty="0" smtClean="0">
                <a:solidFill>
                  <a:schemeClr val="tx2"/>
                </a:solidFill>
              </a:rPr>
              <a:t>eficiencia </a:t>
            </a:r>
            <a:r>
              <a:rPr lang="es-ES" sz="2800" b="1" dirty="0">
                <a:solidFill>
                  <a:schemeClr val="tx2"/>
                </a:solidFill>
              </a:rPr>
              <a:t>media es de unos 10.500 </a:t>
            </a:r>
            <a:r>
              <a:rPr lang="es-ES" sz="2800" b="1" dirty="0" smtClean="0">
                <a:solidFill>
                  <a:schemeClr val="tx2"/>
                </a:solidFill>
              </a:rPr>
              <a:t>BTU/</a:t>
            </a:r>
            <a:r>
              <a:rPr lang="es-ES" sz="2800" b="1" dirty="0" err="1" smtClean="0">
                <a:solidFill>
                  <a:schemeClr val="tx2"/>
                </a:solidFill>
              </a:rPr>
              <a:t>kWh</a:t>
            </a:r>
            <a:endParaRPr lang="es-ES" sz="2800" b="1" dirty="0" smtClean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unidades generadoras de vapor están diseñadas para tener la </a:t>
            </a:r>
            <a:r>
              <a:rPr lang="es-ES" sz="2800" b="1" dirty="0" smtClean="0">
                <a:solidFill>
                  <a:schemeClr val="tx2"/>
                </a:solidFill>
              </a:rPr>
              <a:t>tasa </a:t>
            </a:r>
            <a:r>
              <a:rPr lang="es-ES" sz="2800" b="1" dirty="0">
                <a:solidFill>
                  <a:schemeClr val="tx2"/>
                </a:solidFill>
              </a:rPr>
              <a:t>de calor más baja cuando funcionan cerca de la carga </a:t>
            </a:r>
            <a:r>
              <a:rPr lang="es-ES" sz="2800" b="1" dirty="0" smtClean="0">
                <a:solidFill>
                  <a:schemeClr val="tx2"/>
                </a:solidFill>
              </a:rPr>
              <a:t>máxima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tasa de calor de la unidad mejora a medida que aumenta la carga</a:t>
            </a:r>
            <a:r>
              <a:rPr lang="es-ES" sz="2800" b="1" dirty="0" smtClean="0">
                <a:solidFill>
                  <a:schemeClr val="tx2"/>
                </a:solidFill>
              </a:rPr>
              <a:t>, hasta </a:t>
            </a:r>
            <a:r>
              <a:rPr lang="es-ES" sz="2800" b="1" dirty="0">
                <a:solidFill>
                  <a:schemeClr val="tx2"/>
                </a:solidFill>
              </a:rPr>
              <a:t>la calificación de la unidad </a:t>
            </a:r>
            <a:r>
              <a:rPr lang="es-ES" sz="2800" b="1" dirty="0" smtClean="0">
                <a:solidFill>
                  <a:schemeClr val="tx2"/>
                </a:solidFill>
              </a:rPr>
              <a:t>generadora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tasa de calor puede empeorar (más alta) a medida que la carga </a:t>
            </a:r>
            <a:r>
              <a:rPr lang="es-ES" sz="2800" b="1" dirty="0" smtClean="0">
                <a:solidFill>
                  <a:schemeClr val="tx2"/>
                </a:solidFill>
              </a:rPr>
              <a:t>aumenta </a:t>
            </a:r>
            <a:r>
              <a:rPr lang="es-ES" sz="2800" b="1" dirty="0">
                <a:solidFill>
                  <a:schemeClr val="tx2"/>
                </a:solidFill>
              </a:rPr>
              <a:t>más allá de su clasificación</a:t>
            </a:r>
          </a:p>
        </p:txBody>
      </p:sp>
    </p:spTree>
    <p:extLst>
      <p:ext uri="{BB962C8B-B14F-4D97-AF65-F5344CB8AC3E}">
        <p14:creationId xmlns:p14="http://schemas.microsoft.com/office/powerpoint/2010/main" val="288202714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784965" y="332656"/>
            <a:ext cx="69943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Eficiencia: Unidades Hidroeléctricas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¿Es importante la eficiencia para las Unidades Hidroeléctricas</a:t>
            </a:r>
            <a:r>
              <a:rPr lang="es-ES" sz="2800" b="1" dirty="0" smtClean="0">
                <a:solidFill>
                  <a:schemeClr val="tx2"/>
                </a:solidFill>
              </a:rPr>
              <a:t>?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1371600" lvl="5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¿</a:t>
            </a:r>
            <a:r>
              <a:rPr lang="es-ES" sz="2800" b="1" dirty="0">
                <a:solidFill>
                  <a:schemeClr val="tx2"/>
                </a:solidFill>
              </a:rPr>
              <a:t>El agua es gratis?</a:t>
            </a:r>
          </a:p>
          <a:p>
            <a:pPr marL="1371600" lvl="5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¿</a:t>
            </a:r>
            <a:r>
              <a:rPr lang="es-ES" sz="2800" b="1" dirty="0">
                <a:solidFill>
                  <a:schemeClr val="tx2"/>
                </a:solidFill>
              </a:rPr>
              <a:t>Hay una cantidad limitada que puede utilizar </a:t>
            </a:r>
            <a:r>
              <a:rPr lang="es-ES" sz="2800" b="1" dirty="0" smtClean="0">
                <a:solidFill>
                  <a:schemeClr val="tx2"/>
                </a:solidFill>
              </a:rPr>
              <a:t>el generador</a:t>
            </a:r>
            <a:r>
              <a:rPr lang="es-ES" sz="2800" b="1" dirty="0">
                <a:solidFill>
                  <a:schemeClr val="tx2"/>
                </a:solidFill>
              </a:rPr>
              <a:t>?</a:t>
            </a:r>
          </a:p>
          <a:p>
            <a:pPr marL="1371600" lvl="5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Si </a:t>
            </a:r>
            <a:r>
              <a:rPr lang="es-ES" sz="2800" b="1" dirty="0">
                <a:solidFill>
                  <a:schemeClr val="tx2"/>
                </a:solidFill>
              </a:rPr>
              <a:t>pudieras generar más electricidad con la misma </a:t>
            </a:r>
            <a:r>
              <a:rPr lang="es-ES" sz="2800" b="1" dirty="0" smtClean="0">
                <a:solidFill>
                  <a:schemeClr val="tx2"/>
                </a:solidFill>
              </a:rPr>
              <a:t>cantidad </a:t>
            </a:r>
            <a:r>
              <a:rPr lang="es-ES" sz="2800" b="1" dirty="0">
                <a:solidFill>
                  <a:schemeClr val="tx2"/>
                </a:solidFill>
              </a:rPr>
              <a:t>de flujo de agua, ¿te gustaría?</a:t>
            </a:r>
          </a:p>
        </p:txBody>
      </p:sp>
    </p:spTree>
    <p:extLst>
      <p:ext uri="{BB962C8B-B14F-4D97-AF65-F5344CB8AC3E}">
        <p14:creationId xmlns:p14="http://schemas.microsoft.com/office/powerpoint/2010/main" val="1866202597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784965" y="332656"/>
            <a:ext cx="69943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Eficiencia: Unidades Hidroeléctricas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El </a:t>
            </a:r>
            <a:r>
              <a:rPr lang="es-ES" sz="2800" b="1" dirty="0">
                <a:solidFill>
                  <a:schemeClr val="tx2"/>
                </a:solidFill>
              </a:rPr>
              <a:t>agua es un recurso limitado y la eficiencia de las centrales </a:t>
            </a:r>
            <a:r>
              <a:rPr lang="es-ES" sz="2800" b="1" dirty="0" smtClean="0">
                <a:solidFill>
                  <a:schemeClr val="tx2"/>
                </a:solidFill>
              </a:rPr>
              <a:t>hidroeléctricas </a:t>
            </a:r>
            <a:r>
              <a:rPr lang="es-ES" sz="2800" b="1" dirty="0">
                <a:solidFill>
                  <a:schemeClr val="tx2"/>
                </a:solidFill>
              </a:rPr>
              <a:t>es un tema importante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En </a:t>
            </a:r>
            <a:r>
              <a:rPr lang="es-ES" sz="2800" b="1" dirty="0">
                <a:solidFill>
                  <a:schemeClr val="tx2"/>
                </a:solidFill>
              </a:rPr>
              <a:t>áreas afectadas por la sequía, los pequeños arroyos y lagos que </a:t>
            </a:r>
            <a:r>
              <a:rPr lang="es-ES" sz="2800" b="1" dirty="0" smtClean="0">
                <a:solidFill>
                  <a:schemeClr val="tx2"/>
                </a:solidFill>
              </a:rPr>
              <a:t>normalmente </a:t>
            </a:r>
            <a:r>
              <a:rPr lang="es-ES" sz="2800" b="1" dirty="0">
                <a:solidFill>
                  <a:schemeClr val="tx2"/>
                </a:solidFill>
              </a:rPr>
              <a:t>alimentan los embalses utilizados por las plantas hidroeléctricas </a:t>
            </a:r>
            <a:r>
              <a:rPr lang="es-ES" sz="2800" b="1" dirty="0" smtClean="0">
                <a:solidFill>
                  <a:schemeClr val="tx2"/>
                </a:solidFill>
              </a:rPr>
              <a:t>pueden </a:t>
            </a:r>
            <a:r>
              <a:rPr lang="es-ES" sz="2800" b="1" dirty="0">
                <a:solidFill>
                  <a:schemeClr val="tx2"/>
                </a:solidFill>
              </a:rPr>
              <a:t>tener poca agua.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Esto </a:t>
            </a:r>
            <a:r>
              <a:rPr lang="es-ES" sz="2800" b="1" dirty="0">
                <a:solidFill>
                  <a:schemeClr val="tx2"/>
                </a:solidFill>
              </a:rPr>
              <a:t>limita la cantidad de agua disponible para uso de la </a:t>
            </a:r>
            <a:r>
              <a:rPr lang="es-ES" sz="2800" b="1" dirty="0" smtClean="0">
                <a:solidFill>
                  <a:schemeClr val="tx2"/>
                </a:solidFill>
              </a:rPr>
              <a:t>planta</a:t>
            </a:r>
            <a:r>
              <a:rPr lang="es-ES" sz="2800" b="1" dirty="0">
                <a:solidFill>
                  <a:schemeClr val="tx2"/>
                </a:solidFill>
              </a:rPr>
              <a:t>.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El </a:t>
            </a:r>
            <a:r>
              <a:rPr lang="es-ES" sz="2800" b="1" dirty="0">
                <a:solidFill>
                  <a:schemeClr val="tx2"/>
                </a:solidFill>
              </a:rPr>
              <a:t>agua utilizada por las estaciones de almacenamiento por bombeo no es “gratis”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El </a:t>
            </a:r>
            <a:r>
              <a:rPr lang="es-ES" sz="2800" b="1" dirty="0">
                <a:solidFill>
                  <a:schemeClr val="tx2"/>
                </a:solidFill>
              </a:rPr>
              <a:t>precio del agua es el costo de la energía que se necesita </a:t>
            </a:r>
            <a:r>
              <a:rPr lang="es-ES" sz="2800" b="1" dirty="0" smtClean="0">
                <a:solidFill>
                  <a:schemeClr val="tx2"/>
                </a:solidFill>
              </a:rPr>
              <a:t>para </a:t>
            </a:r>
            <a:r>
              <a:rPr lang="es-ES" sz="2800" b="1" dirty="0">
                <a:solidFill>
                  <a:schemeClr val="tx2"/>
                </a:solidFill>
              </a:rPr>
              <a:t>bombear el agua al embalse superior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Es </a:t>
            </a:r>
            <a:r>
              <a:rPr lang="es-ES" sz="2800" b="1" dirty="0">
                <a:solidFill>
                  <a:schemeClr val="tx2"/>
                </a:solidFill>
              </a:rPr>
              <a:t>importante sacar la mayor cantidad de energía posible de </a:t>
            </a:r>
            <a:r>
              <a:rPr lang="es-ES" sz="2800" b="1" dirty="0" smtClean="0">
                <a:solidFill>
                  <a:schemeClr val="tx2"/>
                </a:solidFill>
              </a:rPr>
              <a:t>cada </a:t>
            </a:r>
            <a:r>
              <a:rPr lang="es-ES" sz="2800" b="1" dirty="0">
                <a:solidFill>
                  <a:schemeClr val="tx2"/>
                </a:solidFill>
              </a:rPr>
              <a:t>gota de agua</a:t>
            </a:r>
          </a:p>
        </p:txBody>
      </p:sp>
    </p:spTree>
    <p:extLst>
      <p:ext uri="{BB962C8B-B14F-4D97-AF65-F5344CB8AC3E}">
        <p14:creationId xmlns:p14="http://schemas.microsoft.com/office/powerpoint/2010/main" val="1613232241"/>
      </p:ext>
    </p:extLst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278256" y="332656"/>
            <a:ext cx="7635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Capacidad de la unidad y carga mínima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Capacidad </a:t>
            </a:r>
            <a:r>
              <a:rPr lang="es-ES" sz="2800" b="1" dirty="0">
                <a:solidFill>
                  <a:schemeClr val="tx2"/>
                </a:solidFill>
              </a:rPr>
              <a:t>de la </a:t>
            </a:r>
            <a:r>
              <a:rPr lang="es-ES" sz="2800" b="1" dirty="0" smtClean="0">
                <a:solidFill>
                  <a:schemeClr val="tx2"/>
                </a:solidFill>
              </a:rPr>
              <a:t>unidad se </a:t>
            </a:r>
            <a:r>
              <a:rPr lang="es-ES" sz="2800" b="1" dirty="0">
                <a:solidFill>
                  <a:schemeClr val="tx2"/>
                </a:solidFill>
              </a:rPr>
              <a:t>refiere a la salida máxima posible </a:t>
            </a:r>
            <a:r>
              <a:rPr lang="es-ES" sz="2800" b="1" dirty="0" smtClean="0">
                <a:solidFill>
                  <a:schemeClr val="tx2"/>
                </a:solidFill>
              </a:rPr>
              <a:t>de </a:t>
            </a:r>
            <a:r>
              <a:rPr lang="es-ES" sz="2800" b="1" dirty="0">
                <a:solidFill>
                  <a:schemeClr val="tx2"/>
                </a:solidFill>
              </a:rPr>
              <a:t>megavatios que la unidad generadora puede producir de </a:t>
            </a:r>
            <a:r>
              <a:rPr lang="es-ES" sz="2800" b="1" dirty="0" smtClean="0">
                <a:solidFill>
                  <a:schemeClr val="tx2"/>
                </a:solidFill>
              </a:rPr>
              <a:t>manera </a:t>
            </a:r>
            <a:r>
              <a:rPr lang="es-ES" sz="2800" b="1" dirty="0">
                <a:solidFill>
                  <a:schemeClr val="tx2"/>
                </a:solidFill>
              </a:rPr>
              <a:t>segura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capacidad de la unidad depende del diseño de la </a:t>
            </a:r>
            <a:r>
              <a:rPr lang="es-ES" sz="2800" b="1" dirty="0" smtClean="0">
                <a:solidFill>
                  <a:schemeClr val="tx2"/>
                </a:solidFill>
              </a:rPr>
              <a:t>caldera</a:t>
            </a:r>
            <a:r>
              <a:rPr lang="es-ES" sz="2800" b="1" dirty="0">
                <a:solidFill>
                  <a:schemeClr val="tx2"/>
                </a:solidFill>
              </a:rPr>
              <a:t>, la turbina y el generador; y en las condiciones </a:t>
            </a:r>
            <a:r>
              <a:rPr lang="es-ES" sz="2800" b="1" dirty="0" smtClean="0">
                <a:solidFill>
                  <a:schemeClr val="tx2"/>
                </a:solidFill>
              </a:rPr>
              <a:t>del </a:t>
            </a:r>
            <a:r>
              <a:rPr lang="es-ES" sz="2800" b="1" dirty="0">
                <a:solidFill>
                  <a:schemeClr val="tx2"/>
                </a:solidFill>
              </a:rPr>
              <a:t>refrigerante, como la temperatura del aire </a:t>
            </a:r>
            <a:r>
              <a:rPr lang="es-ES" sz="2800" b="1" dirty="0" smtClean="0">
                <a:solidFill>
                  <a:schemeClr val="tx2"/>
                </a:solidFill>
              </a:rPr>
              <a:t>ambiente </a:t>
            </a:r>
            <a:r>
              <a:rPr lang="es-ES" sz="2800" b="1" dirty="0">
                <a:solidFill>
                  <a:schemeClr val="tx2"/>
                </a:solidFill>
              </a:rPr>
              <a:t>y la presión de hidrógeno en el sistema de </a:t>
            </a:r>
            <a:r>
              <a:rPr lang="es-ES" sz="2800" b="1" dirty="0" smtClean="0">
                <a:solidFill>
                  <a:schemeClr val="tx2"/>
                </a:solidFill>
              </a:rPr>
              <a:t>enfriamiento </a:t>
            </a:r>
            <a:r>
              <a:rPr lang="es-ES" sz="2800" b="1" dirty="0">
                <a:solidFill>
                  <a:schemeClr val="tx2"/>
                </a:solidFill>
              </a:rPr>
              <a:t>del generador</a:t>
            </a:r>
          </a:p>
        </p:txBody>
      </p:sp>
    </p:spTree>
    <p:extLst>
      <p:ext uri="{BB962C8B-B14F-4D97-AF65-F5344CB8AC3E}">
        <p14:creationId xmlns:p14="http://schemas.microsoft.com/office/powerpoint/2010/main" val="1462194941"/>
      </p:ext>
    </p:extLst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278256" y="332656"/>
            <a:ext cx="7635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Capacidad de la unidad y carga mínima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>
                <a:solidFill>
                  <a:schemeClr val="tx2"/>
                </a:solidFill>
              </a:rPr>
              <a:t>Carga </a:t>
            </a:r>
            <a:r>
              <a:rPr lang="es-ES" sz="2800" b="1" dirty="0" smtClean="0">
                <a:solidFill>
                  <a:schemeClr val="tx2"/>
                </a:solidFill>
              </a:rPr>
              <a:t>mínima es </a:t>
            </a:r>
            <a:r>
              <a:rPr lang="es-ES" sz="2800" b="1" dirty="0">
                <a:solidFill>
                  <a:schemeClr val="tx2"/>
                </a:solidFill>
              </a:rPr>
              <a:t>la cantidad más pequeña de </a:t>
            </a:r>
            <a:r>
              <a:rPr lang="es-ES" sz="2800" b="1" dirty="0" smtClean="0">
                <a:solidFill>
                  <a:schemeClr val="tx2"/>
                </a:solidFill>
              </a:rPr>
              <a:t>generación </a:t>
            </a:r>
            <a:r>
              <a:rPr lang="es-ES" sz="2800" b="1" dirty="0">
                <a:solidFill>
                  <a:schemeClr val="tx2"/>
                </a:solidFill>
              </a:rPr>
              <a:t>que una unidad puede mantener durante </a:t>
            </a:r>
            <a:r>
              <a:rPr lang="es-ES" sz="2800" b="1" dirty="0" smtClean="0">
                <a:solidFill>
                  <a:schemeClr val="tx2"/>
                </a:solidFill>
              </a:rPr>
              <a:t>un </a:t>
            </a:r>
            <a:r>
              <a:rPr lang="es-ES" sz="2800" b="1" dirty="0">
                <a:solidFill>
                  <a:schemeClr val="tx2"/>
                </a:solidFill>
              </a:rPr>
              <a:t>período prolongado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Con </a:t>
            </a:r>
            <a:r>
              <a:rPr lang="es-ES" sz="2800" b="1" dirty="0">
                <a:solidFill>
                  <a:schemeClr val="tx2"/>
                </a:solidFill>
              </a:rPr>
              <a:t>carga mínima, la eficiencia de la unidad es mucho </a:t>
            </a:r>
            <a:r>
              <a:rPr lang="es-ES" sz="2800" b="1" dirty="0" smtClean="0">
                <a:solidFill>
                  <a:schemeClr val="tx2"/>
                </a:solidFill>
              </a:rPr>
              <a:t>menor </a:t>
            </a:r>
            <a:r>
              <a:rPr lang="es-ES" sz="2800" b="1" dirty="0">
                <a:solidFill>
                  <a:schemeClr val="tx2"/>
                </a:solidFill>
              </a:rPr>
              <a:t>que con la carga nominal</a:t>
            </a:r>
          </a:p>
        </p:txBody>
      </p:sp>
    </p:spTree>
    <p:extLst>
      <p:ext uri="{BB962C8B-B14F-4D97-AF65-F5344CB8AC3E}">
        <p14:creationId xmlns:p14="http://schemas.microsoft.com/office/powerpoint/2010/main" val="535690923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278256" y="332656"/>
            <a:ext cx="7635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Capacidad de la unidad y carga mínima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Unidades generadoras de </a:t>
            </a:r>
            <a:r>
              <a:rPr lang="es-ES" sz="2800" b="1" dirty="0" smtClean="0">
                <a:solidFill>
                  <a:schemeClr val="tx2"/>
                </a:solidFill>
              </a:rPr>
              <a:t>vapor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Para </a:t>
            </a:r>
            <a:r>
              <a:rPr lang="es-ES" sz="2800" b="1" dirty="0">
                <a:solidFill>
                  <a:schemeClr val="tx2"/>
                </a:solidFill>
              </a:rPr>
              <a:t>las unidades generadoras de vapor, </a:t>
            </a:r>
            <a:r>
              <a:rPr lang="es-ES" sz="2800" b="1" dirty="0" smtClean="0">
                <a:solidFill>
                  <a:schemeClr val="tx2"/>
                </a:solidFill>
              </a:rPr>
              <a:t>la Clasificación </a:t>
            </a:r>
            <a:r>
              <a:rPr lang="es-ES" sz="2800" b="1" dirty="0">
                <a:solidFill>
                  <a:schemeClr val="tx2"/>
                </a:solidFill>
              </a:rPr>
              <a:t>de la </a:t>
            </a:r>
            <a:r>
              <a:rPr lang="es-ES" sz="2800" b="1" dirty="0" smtClean="0">
                <a:solidFill>
                  <a:schemeClr val="tx2"/>
                </a:solidFill>
              </a:rPr>
              <a:t>unidad</a:t>
            </a:r>
            <a:r>
              <a:rPr lang="es-ES" sz="2800" b="1" dirty="0">
                <a:solidFill>
                  <a:schemeClr val="tx2"/>
                </a:solidFill>
              </a:rPr>
              <a:t>, es el punto de operación más eficiente, generalmente </a:t>
            </a:r>
            <a:r>
              <a:rPr lang="es-ES" sz="2800" b="1" dirty="0" smtClean="0">
                <a:solidFill>
                  <a:schemeClr val="tx2"/>
                </a:solidFill>
              </a:rPr>
              <a:t>es </a:t>
            </a:r>
            <a:r>
              <a:rPr lang="es-ES" sz="2800" b="1" dirty="0">
                <a:solidFill>
                  <a:schemeClr val="tx2"/>
                </a:solidFill>
              </a:rPr>
              <a:t>ligeramente más bajo que la capacidad máxima de la </a:t>
            </a:r>
            <a:r>
              <a:rPr lang="es-ES" sz="2800" b="1" dirty="0" smtClean="0">
                <a:solidFill>
                  <a:schemeClr val="tx2"/>
                </a:solidFill>
              </a:rPr>
              <a:t>unidad</a:t>
            </a: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unidades generadoras de combustibles fósiles pueden tener </a:t>
            </a:r>
            <a:r>
              <a:rPr lang="es-ES" sz="2800" b="1" dirty="0" smtClean="0">
                <a:solidFill>
                  <a:schemeClr val="tx2"/>
                </a:solidFill>
              </a:rPr>
              <a:t>dificultades </a:t>
            </a:r>
            <a:r>
              <a:rPr lang="es-ES" sz="2800" b="1" dirty="0">
                <a:solidFill>
                  <a:schemeClr val="tx2"/>
                </a:solidFill>
              </a:rPr>
              <a:t>para mantener una combustión de combustible estable con </a:t>
            </a:r>
            <a:r>
              <a:rPr lang="es-ES" sz="2800" b="1" dirty="0" smtClean="0">
                <a:solidFill>
                  <a:schemeClr val="tx2"/>
                </a:solidFill>
              </a:rPr>
              <a:t>cargas </a:t>
            </a:r>
            <a:r>
              <a:rPr lang="es-ES" sz="2800" b="1" dirty="0">
                <a:solidFill>
                  <a:schemeClr val="tx2"/>
                </a:solidFill>
              </a:rPr>
              <a:t>bajas</a:t>
            </a:r>
          </a:p>
        </p:txBody>
      </p:sp>
    </p:spTree>
    <p:extLst>
      <p:ext uri="{BB962C8B-B14F-4D97-AF65-F5344CB8AC3E}">
        <p14:creationId xmlns:p14="http://schemas.microsoft.com/office/powerpoint/2010/main" val="478089364"/>
      </p:ext>
    </p:extLst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2278256" y="332656"/>
            <a:ext cx="7635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Capacidad de la unidad y carga mínima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400" y="1340768"/>
            <a:ext cx="10801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Unidades </a:t>
            </a:r>
            <a:r>
              <a:rPr lang="es-ES" sz="2800" b="1" dirty="0" smtClean="0">
                <a:solidFill>
                  <a:schemeClr val="tx2"/>
                </a:solidFill>
              </a:rPr>
              <a:t>hidroeléctricas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unidades hidroeléctricas pueden experimentar </a:t>
            </a:r>
            <a:r>
              <a:rPr lang="es-ES" sz="2800" b="1" dirty="0" smtClean="0">
                <a:solidFill>
                  <a:schemeClr val="tx2"/>
                </a:solidFill>
              </a:rPr>
              <a:t>cavitación</a:t>
            </a:r>
            <a:r>
              <a:rPr lang="es-ES" sz="2800" b="1" dirty="0">
                <a:solidFill>
                  <a:schemeClr val="tx2"/>
                </a:solidFill>
              </a:rPr>
              <a:t>, que puede dañar gravemente la </a:t>
            </a:r>
            <a:r>
              <a:rPr lang="es-ES" sz="2800" b="1" dirty="0" smtClean="0">
                <a:solidFill>
                  <a:schemeClr val="tx2"/>
                </a:solidFill>
              </a:rPr>
              <a:t>turbina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cavitación es la formación de burbujas de vapor de agua </a:t>
            </a:r>
            <a:r>
              <a:rPr lang="es-ES" sz="2800" b="1" dirty="0" smtClean="0">
                <a:solidFill>
                  <a:schemeClr val="tx2"/>
                </a:solidFill>
              </a:rPr>
              <a:t>que </a:t>
            </a:r>
            <a:r>
              <a:rPr lang="es-ES" sz="2800" b="1" dirty="0">
                <a:solidFill>
                  <a:schemeClr val="tx2"/>
                </a:solidFill>
              </a:rPr>
              <a:t>pueden </a:t>
            </a:r>
            <a:r>
              <a:rPr lang="es-ES" sz="2800" b="1" dirty="0" err="1">
                <a:solidFill>
                  <a:schemeClr val="tx2"/>
                </a:solidFill>
              </a:rPr>
              <a:t>implosionar</a:t>
            </a:r>
            <a:r>
              <a:rPr lang="es-ES" sz="2800" b="1" dirty="0">
                <a:solidFill>
                  <a:schemeClr val="tx2"/>
                </a:solidFill>
              </a:rPr>
              <a:t> (explotar hacia adentro) </a:t>
            </a:r>
            <a:r>
              <a:rPr lang="es-ES" sz="2800" b="1" dirty="0" smtClean="0">
                <a:solidFill>
                  <a:schemeClr val="tx2"/>
                </a:solidFill>
              </a:rPr>
              <a:t>o colapsar</a:t>
            </a:r>
            <a:r>
              <a:rPr lang="es-ES" sz="2800" b="1" dirty="0">
                <a:solidFill>
                  <a:schemeClr val="tx2"/>
                </a:solidFill>
              </a:rPr>
              <a:t>, lo que genera turbulencia que puede causar </a:t>
            </a:r>
            <a:r>
              <a:rPr lang="es-ES" sz="2800" b="1" dirty="0" smtClean="0">
                <a:solidFill>
                  <a:schemeClr val="tx2"/>
                </a:solidFill>
              </a:rPr>
              <a:t>"</a:t>
            </a:r>
            <a:r>
              <a:rPr lang="es-ES" sz="2800" b="1" dirty="0">
                <a:solidFill>
                  <a:schemeClr val="tx2"/>
                </a:solidFill>
              </a:rPr>
              <a:t>picaduras" en las superficies metálicas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 </a:t>
            </a:r>
            <a:r>
              <a:rPr lang="es-ES" sz="2800" b="1" dirty="0">
                <a:solidFill>
                  <a:schemeClr val="tx2"/>
                </a:solidFill>
              </a:rPr>
              <a:t>cavitación puede ser causada por bajos niveles de agua en el </a:t>
            </a:r>
            <a:r>
              <a:rPr lang="es-ES" sz="2800" b="1" dirty="0" smtClean="0">
                <a:solidFill>
                  <a:schemeClr val="tx2"/>
                </a:solidFill>
              </a:rPr>
              <a:t>canal </a:t>
            </a:r>
            <a:r>
              <a:rPr lang="es-ES" sz="2800" b="1" dirty="0">
                <a:solidFill>
                  <a:schemeClr val="tx2"/>
                </a:solidFill>
              </a:rPr>
              <a:t>de descarga</a:t>
            </a:r>
          </a:p>
        </p:txBody>
      </p:sp>
    </p:spTree>
    <p:extLst>
      <p:ext uri="{BB962C8B-B14F-4D97-AF65-F5344CB8AC3E}">
        <p14:creationId xmlns:p14="http://schemas.microsoft.com/office/powerpoint/2010/main" val="2454671035"/>
      </p:ext>
    </p:extLst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4308555" y="188640"/>
            <a:ext cx="3574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Tasa de respuesta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399" y="980728"/>
            <a:ext cx="10801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 smtClean="0">
                <a:solidFill>
                  <a:schemeClr val="tx2"/>
                </a:solidFill>
              </a:rPr>
              <a:t>Tasa </a:t>
            </a:r>
            <a:r>
              <a:rPr lang="es-ES" sz="2800" b="1" dirty="0">
                <a:solidFill>
                  <a:schemeClr val="tx2"/>
                </a:solidFill>
              </a:rPr>
              <a:t>de respuesta o tasa de </a:t>
            </a:r>
            <a:r>
              <a:rPr lang="es-ES" sz="2800" b="1" dirty="0" smtClean="0">
                <a:solidFill>
                  <a:schemeClr val="tx2"/>
                </a:solidFill>
              </a:rPr>
              <a:t>rampa es </a:t>
            </a:r>
            <a:r>
              <a:rPr lang="es-ES" sz="2800" b="1" dirty="0">
                <a:solidFill>
                  <a:schemeClr val="tx2"/>
                </a:solidFill>
              </a:rPr>
              <a:t>la tasa de cambio </a:t>
            </a:r>
            <a:r>
              <a:rPr lang="es-ES" sz="2800" b="1" dirty="0" smtClean="0">
                <a:solidFill>
                  <a:schemeClr val="tx2"/>
                </a:solidFill>
              </a:rPr>
              <a:t>de </a:t>
            </a:r>
            <a:r>
              <a:rPr lang="es-ES" sz="2800" b="1" dirty="0">
                <a:solidFill>
                  <a:schemeClr val="tx2"/>
                </a:solidFill>
              </a:rPr>
              <a:t>carga que una unidad generadora puede alcanzar para </a:t>
            </a:r>
            <a:r>
              <a:rPr lang="es-ES" sz="2800" b="1" dirty="0" smtClean="0">
                <a:solidFill>
                  <a:schemeClr val="tx2"/>
                </a:solidFill>
              </a:rPr>
              <a:t>fines </a:t>
            </a:r>
            <a:r>
              <a:rPr lang="es-ES" sz="2800" b="1" dirty="0">
                <a:solidFill>
                  <a:schemeClr val="tx2"/>
                </a:solidFill>
              </a:rPr>
              <a:t>operativos normales en MW/min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plantas generadoras de vapor deben cambiar la carga con </a:t>
            </a:r>
            <a:r>
              <a:rPr lang="es-ES" sz="2800" b="1" dirty="0" smtClean="0">
                <a:solidFill>
                  <a:schemeClr val="tx2"/>
                </a:solidFill>
              </a:rPr>
              <a:t>relativa </a:t>
            </a:r>
            <a:r>
              <a:rPr lang="es-ES" sz="2800" b="1" dirty="0">
                <a:solidFill>
                  <a:schemeClr val="tx2"/>
                </a:solidFill>
              </a:rPr>
              <a:t>lentitud. Esto se debe a que la caldera o el generador de </a:t>
            </a:r>
            <a:r>
              <a:rPr lang="es-ES" sz="2800" b="1" dirty="0" smtClean="0">
                <a:solidFill>
                  <a:schemeClr val="tx2"/>
                </a:solidFill>
              </a:rPr>
              <a:t>vapor </a:t>
            </a:r>
            <a:r>
              <a:rPr lang="es-ES" sz="2800" b="1" dirty="0">
                <a:solidFill>
                  <a:schemeClr val="tx2"/>
                </a:solidFill>
              </a:rPr>
              <a:t>responden con bastante lentitud a las demandas </a:t>
            </a:r>
            <a:r>
              <a:rPr lang="es-ES" sz="2800" b="1" dirty="0" smtClean="0">
                <a:solidFill>
                  <a:schemeClr val="tx2"/>
                </a:solidFill>
              </a:rPr>
              <a:t>cambiantes </a:t>
            </a:r>
            <a:r>
              <a:rPr lang="es-ES" sz="2800" b="1" dirty="0">
                <a:solidFill>
                  <a:schemeClr val="tx2"/>
                </a:solidFill>
              </a:rPr>
              <a:t>de carga</a:t>
            </a:r>
            <a:r>
              <a:rPr lang="es-ES" sz="2800" b="1" dirty="0" smtClean="0">
                <a:solidFill>
                  <a:schemeClr val="tx2"/>
                </a:solidFill>
              </a:rPr>
              <a:t>.</a:t>
            </a: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914400" lvl="4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unidades generadoras de vapor deben ponerse en marcha lentamente y deben hacer pausas frecuentes durante el arranque para </a:t>
            </a:r>
            <a:r>
              <a:rPr lang="es-ES" sz="2800" b="1" dirty="0" smtClean="0">
                <a:solidFill>
                  <a:schemeClr val="tx2"/>
                </a:solidFill>
              </a:rPr>
              <a:t>permitir </a:t>
            </a:r>
            <a:r>
              <a:rPr lang="es-ES" sz="2800" b="1" dirty="0">
                <a:solidFill>
                  <a:schemeClr val="tx2"/>
                </a:solidFill>
              </a:rPr>
              <a:t>que los componentes alcancen gradualmente su temperatura </a:t>
            </a:r>
            <a:r>
              <a:rPr lang="es-ES" sz="2800" b="1" dirty="0" smtClean="0">
                <a:solidFill>
                  <a:schemeClr val="tx2"/>
                </a:solidFill>
              </a:rPr>
              <a:t>nominal</a:t>
            </a:r>
            <a:r>
              <a:rPr lang="es-ES" sz="2800" b="1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777734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4308555" y="188640"/>
            <a:ext cx="3574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Tasa de respuesta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399" y="980728"/>
            <a:ext cx="10801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Cuando </a:t>
            </a:r>
            <a:r>
              <a:rPr lang="es-ES" sz="2800" b="1" dirty="0">
                <a:solidFill>
                  <a:schemeClr val="tx2"/>
                </a:solidFill>
              </a:rPr>
              <a:t>está en línea, los cambios en la carga de la unidad deben </a:t>
            </a:r>
            <a:r>
              <a:rPr lang="es-ES" sz="2800" b="1" dirty="0" smtClean="0">
                <a:solidFill>
                  <a:schemeClr val="tx2"/>
                </a:solidFill>
              </a:rPr>
              <a:t>aplicarse </a:t>
            </a:r>
            <a:r>
              <a:rPr lang="es-ES" sz="2800" b="1" dirty="0">
                <a:solidFill>
                  <a:schemeClr val="tx2"/>
                </a:solidFill>
              </a:rPr>
              <a:t>con relativa lentitud para mantener la estabilidad de los </a:t>
            </a:r>
            <a:r>
              <a:rPr lang="es-ES" sz="2800" b="1" dirty="0" smtClean="0">
                <a:solidFill>
                  <a:schemeClr val="tx2"/>
                </a:solidFill>
              </a:rPr>
              <a:t>controles </a:t>
            </a:r>
            <a:r>
              <a:rPr lang="es-ES" sz="2800" b="1" dirty="0">
                <a:solidFill>
                  <a:schemeClr val="tx2"/>
                </a:solidFill>
              </a:rPr>
              <a:t>de la unidad. Las unidades más nuevas están diseñadas para </a:t>
            </a:r>
            <a:r>
              <a:rPr lang="es-ES" sz="2800" b="1" dirty="0" smtClean="0">
                <a:solidFill>
                  <a:schemeClr val="tx2"/>
                </a:solidFill>
              </a:rPr>
              <a:t>responder </a:t>
            </a:r>
            <a:r>
              <a:rPr lang="es-ES" sz="2800" b="1" dirty="0">
                <a:solidFill>
                  <a:schemeClr val="tx2"/>
                </a:solidFill>
              </a:rPr>
              <a:t>más </a:t>
            </a:r>
            <a:r>
              <a:rPr lang="es-ES" sz="2800" b="1" dirty="0" smtClean="0">
                <a:solidFill>
                  <a:schemeClr val="tx2"/>
                </a:solidFill>
              </a:rPr>
              <a:t>rápido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Como </a:t>
            </a:r>
            <a:r>
              <a:rPr lang="es-ES" sz="2800" b="1" dirty="0">
                <a:solidFill>
                  <a:schemeClr val="tx2"/>
                </a:solidFill>
              </a:rPr>
              <a:t>resultado, las unidades generadoras de vapor generalmente </a:t>
            </a:r>
            <a:r>
              <a:rPr lang="es-ES" sz="2800" b="1" dirty="0" smtClean="0">
                <a:solidFill>
                  <a:schemeClr val="tx2"/>
                </a:solidFill>
              </a:rPr>
              <a:t>se mantienen </a:t>
            </a:r>
            <a:r>
              <a:rPr lang="es-ES" sz="2800" b="1" dirty="0">
                <a:solidFill>
                  <a:schemeClr val="tx2"/>
                </a:solidFill>
              </a:rPr>
              <a:t>con una carga constante o se regulan dentro de los límites </a:t>
            </a:r>
            <a:r>
              <a:rPr lang="es-ES" sz="2800" b="1" dirty="0" smtClean="0">
                <a:solidFill>
                  <a:schemeClr val="tx2"/>
                </a:solidFill>
              </a:rPr>
              <a:t>establecidos </a:t>
            </a:r>
            <a:r>
              <a:rPr lang="es-ES" sz="2800" b="1" dirty="0">
                <a:solidFill>
                  <a:schemeClr val="tx2"/>
                </a:solidFill>
              </a:rPr>
              <a:t>en la planta. Una vez que una unidad de vapor está en </a:t>
            </a:r>
            <a:r>
              <a:rPr lang="es-ES" sz="2800" b="1" dirty="0" smtClean="0">
                <a:solidFill>
                  <a:schemeClr val="tx2"/>
                </a:solidFill>
              </a:rPr>
              <a:t>línea</a:t>
            </a:r>
            <a:r>
              <a:rPr lang="es-ES" sz="2800" b="1" dirty="0">
                <a:solidFill>
                  <a:schemeClr val="tx2"/>
                </a:solidFill>
              </a:rPr>
              <a:t>, generalmente se mantiene en línea tanto como sea posible para </a:t>
            </a:r>
            <a:r>
              <a:rPr lang="es-ES" sz="2800" b="1" dirty="0" smtClean="0">
                <a:solidFill>
                  <a:schemeClr val="tx2"/>
                </a:solidFill>
              </a:rPr>
              <a:t>evitar </a:t>
            </a:r>
            <a:r>
              <a:rPr lang="es-ES" sz="2800" b="1" dirty="0">
                <a:solidFill>
                  <a:schemeClr val="tx2"/>
                </a:solidFill>
              </a:rPr>
              <a:t>arranques y paradas innecesarias y frecuentes de la unidad.</a:t>
            </a:r>
          </a:p>
        </p:txBody>
      </p:sp>
    </p:spTree>
    <p:extLst>
      <p:ext uri="{BB962C8B-B14F-4D97-AF65-F5344CB8AC3E}">
        <p14:creationId xmlns:p14="http://schemas.microsoft.com/office/powerpoint/2010/main" val="3542298301"/>
      </p:ext>
    </p:extLst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4308555" y="188640"/>
            <a:ext cx="3574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Tasa de respuesta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399" y="980728"/>
            <a:ext cx="10801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turbinas de combustión (como un motor a reacción) se </a:t>
            </a:r>
            <a:r>
              <a:rPr lang="es-ES" sz="2800" b="1" dirty="0" smtClean="0">
                <a:solidFill>
                  <a:schemeClr val="tx2"/>
                </a:solidFill>
              </a:rPr>
              <a:t>pueden </a:t>
            </a:r>
            <a:r>
              <a:rPr lang="es-ES" sz="2800" b="1" dirty="0">
                <a:solidFill>
                  <a:schemeClr val="tx2"/>
                </a:solidFill>
              </a:rPr>
              <a:t>poner en marcha en poco tiempo, a menudo en 10 o 15 </a:t>
            </a:r>
            <a:r>
              <a:rPr lang="es-ES" sz="2800" b="1" dirty="0" smtClean="0">
                <a:solidFill>
                  <a:schemeClr val="tx2"/>
                </a:solidFill>
              </a:rPr>
              <a:t>minutos</a:t>
            </a:r>
            <a:r>
              <a:rPr lang="es-ES" sz="2800" b="1" dirty="0">
                <a:solidFill>
                  <a:schemeClr val="tx2"/>
                </a:solidFill>
              </a:rPr>
              <a:t>. Ya que no dependen de una caldera para producir vapor </a:t>
            </a:r>
            <a:r>
              <a:rPr lang="es-ES" sz="2800" b="1" dirty="0" smtClean="0">
                <a:solidFill>
                  <a:schemeClr val="tx2"/>
                </a:solidFill>
              </a:rPr>
              <a:t>calentado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turbinas de combustión pueden cambiar la carga rápidamente a </a:t>
            </a:r>
            <a:r>
              <a:rPr lang="es-ES" sz="2800" b="1" dirty="0" smtClean="0">
                <a:solidFill>
                  <a:schemeClr val="tx2"/>
                </a:solidFill>
              </a:rPr>
              <a:t>pedido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turbinas de combustión son las mejores unidades de "</a:t>
            </a:r>
            <a:r>
              <a:rPr lang="es-ES" sz="2800" b="1" dirty="0" smtClean="0">
                <a:solidFill>
                  <a:schemeClr val="tx2"/>
                </a:solidFill>
              </a:rPr>
              <a:t>pico“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Durante </a:t>
            </a:r>
            <a:r>
              <a:rPr lang="es-ES" sz="2800" b="1" dirty="0">
                <a:solidFill>
                  <a:schemeClr val="tx2"/>
                </a:solidFill>
              </a:rPr>
              <a:t>los períodos de carga máxima, cuando la demanda de carga es </a:t>
            </a:r>
            <a:r>
              <a:rPr lang="es-ES" sz="2800" b="1" dirty="0" smtClean="0">
                <a:solidFill>
                  <a:schemeClr val="tx2"/>
                </a:solidFill>
              </a:rPr>
              <a:t>alta </a:t>
            </a:r>
            <a:r>
              <a:rPr lang="es-ES" sz="2800" b="1" dirty="0">
                <a:solidFill>
                  <a:schemeClr val="tx2"/>
                </a:solidFill>
              </a:rPr>
              <a:t>durante un período breve, es una práctica común iniciar las unidades </a:t>
            </a:r>
            <a:r>
              <a:rPr lang="es-ES" sz="2800" b="1" dirty="0" smtClean="0">
                <a:solidFill>
                  <a:schemeClr val="tx2"/>
                </a:solidFill>
              </a:rPr>
              <a:t>de </a:t>
            </a:r>
            <a:r>
              <a:rPr lang="es-ES" sz="2800" b="1" dirty="0">
                <a:solidFill>
                  <a:schemeClr val="tx2"/>
                </a:solidFill>
              </a:rPr>
              <a:t>carga máxima, hacerlas funcionar durante algunas horas y luego </a:t>
            </a:r>
            <a:r>
              <a:rPr lang="es-ES" sz="2800" b="1" dirty="0" smtClean="0">
                <a:solidFill>
                  <a:schemeClr val="tx2"/>
                </a:solidFill>
              </a:rPr>
              <a:t>apagarlas</a:t>
            </a:r>
            <a:r>
              <a:rPr lang="es-ES" sz="2800" b="1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7171375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sp>
        <p:nvSpPr>
          <p:cNvPr id="2" name="Rectángulo 1"/>
          <p:cNvSpPr/>
          <p:nvPr/>
        </p:nvSpPr>
        <p:spPr>
          <a:xfrm>
            <a:off x="4308555" y="188640"/>
            <a:ext cx="3574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Tasa de respuesta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95399" y="980728"/>
            <a:ext cx="10801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2800" b="1" dirty="0">
                <a:solidFill>
                  <a:schemeClr val="tx2"/>
                </a:solidFill>
              </a:rPr>
              <a:t>Unidades de </a:t>
            </a:r>
            <a:r>
              <a:rPr lang="es-ES" sz="2800" b="1" dirty="0" smtClean="0">
                <a:solidFill>
                  <a:schemeClr val="tx2"/>
                </a:solidFill>
              </a:rPr>
              <a:t>Regulación</a:t>
            </a:r>
          </a:p>
          <a:p>
            <a:pPr marL="0" lvl="3" algn="just"/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Las </a:t>
            </a:r>
            <a:r>
              <a:rPr lang="es-ES" sz="2800" b="1" dirty="0">
                <a:solidFill>
                  <a:schemeClr val="tx2"/>
                </a:solidFill>
              </a:rPr>
              <a:t>unidades hidroeléctricas pueden responder rápidamente a los </a:t>
            </a:r>
            <a:r>
              <a:rPr lang="es-ES" sz="2800" b="1" dirty="0" smtClean="0">
                <a:solidFill>
                  <a:schemeClr val="tx2"/>
                </a:solidFill>
              </a:rPr>
              <a:t>cambios </a:t>
            </a:r>
            <a:r>
              <a:rPr lang="es-ES" sz="2800" b="1" dirty="0">
                <a:solidFill>
                  <a:schemeClr val="tx2"/>
                </a:solidFill>
              </a:rPr>
              <a:t>de carga. Dado que están en línea tanto como sea posible </a:t>
            </a:r>
            <a:r>
              <a:rPr lang="es-ES" sz="2800" b="1" dirty="0" smtClean="0">
                <a:solidFill>
                  <a:schemeClr val="tx2"/>
                </a:solidFill>
              </a:rPr>
              <a:t>(</a:t>
            </a:r>
            <a:r>
              <a:rPr lang="es-ES" sz="2800" b="1" dirty="0">
                <a:solidFill>
                  <a:schemeClr val="tx2"/>
                </a:solidFill>
              </a:rPr>
              <a:t>debido a su bajo costo operativo), las empresas de servicios públicos </a:t>
            </a:r>
            <a:r>
              <a:rPr lang="es-ES" sz="2800" b="1" dirty="0" smtClean="0">
                <a:solidFill>
                  <a:schemeClr val="tx2"/>
                </a:solidFill>
              </a:rPr>
              <a:t>suelen </a:t>
            </a:r>
            <a:r>
              <a:rPr lang="es-ES" sz="2800" b="1" dirty="0">
                <a:solidFill>
                  <a:schemeClr val="tx2"/>
                </a:solidFill>
              </a:rPr>
              <a:t>utilizarlos </a:t>
            </a:r>
            <a:r>
              <a:rPr lang="es-ES" sz="2800" b="1" dirty="0" smtClean="0">
                <a:solidFill>
                  <a:schemeClr val="tx2"/>
                </a:solidFill>
              </a:rPr>
              <a:t>como unidades reguladoras</a:t>
            </a: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endParaRPr lang="es-ES" sz="2800" b="1" dirty="0">
              <a:solidFill>
                <a:schemeClr val="tx2"/>
              </a:solidFill>
            </a:endParaRPr>
          </a:p>
          <a:p>
            <a:pPr marL="457200" lvl="3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2"/>
                </a:solidFill>
              </a:rPr>
              <a:t>Unidades </a:t>
            </a:r>
            <a:r>
              <a:rPr lang="es-ES" sz="2800" b="1" dirty="0">
                <a:solidFill>
                  <a:schemeClr val="tx2"/>
                </a:solidFill>
              </a:rPr>
              <a:t>de </a:t>
            </a:r>
            <a:r>
              <a:rPr lang="es-ES" sz="2800" b="1" dirty="0" smtClean="0">
                <a:solidFill>
                  <a:schemeClr val="tx2"/>
                </a:solidFill>
              </a:rPr>
              <a:t>regulación ajustan </a:t>
            </a:r>
            <a:r>
              <a:rPr lang="es-ES" sz="2800" b="1" dirty="0">
                <a:solidFill>
                  <a:schemeClr val="tx2"/>
                </a:solidFill>
              </a:rPr>
              <a:t>sus salidas hacia arriba o </a:t>
            </a:r>
            <a:r>
              <a:rPr lang="es-ES" sz="2800" b="1" dirty="0" smtClean="0">
                <a:solidFill>
                  <a:schemeClr val="tx2"/>
                </a:solidFill>
              </a:rPr>
              <a:t>hacia </a:t>
            </a:r>
            <a:r>
              <a:rPr lang="es-ES" sz="2800" b="1" dirty="0">
                <a:solidFill>
                  <a:schemeClr val="tx2"/>
                </a:solidFill>
              </a:rPr>
              <a:t>abajo a medida que la carga aumenta y disminuye o los </a:t>
            </a:r>
            <a:r>
              <a:rPr lang="es-ES" sz="2800" b="1" dirty="0" smtClean="0">
                <a:solidFill>
                  <a:schemeClr val="tx2"/>
                </a:solidFill>
              </a:rPr>
              <a:t>horarios </a:t>
            </a:r>
            <a:r>
              <a:rPr lang="es-ES" sz="2800" b="1" dirty="0">
                <a:solidFill>
                  <a:schemeClr val="tx2"/>
                </a:solidFill>
              </a:rPr>
              <a:t>de energía cambian</a:t>
            </a:r>
          </a:p>
        </p:txBody>
      </p:sp>
    </p:spTree>
    <p:extLst>
      <p:ext uri="{BB962C8B-B14F-4D97-AF65-F5344CB8AC3E}">
        <p14:creationId xmlns:p14="http://schemas.microsoft.com/office/powerpoint/2010/main" val="300530645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1867</TotalTime>
  <Words>9340</Words>
  <Application>Microsoft Office PowerPoint</Application>
  <PresentationFormat>Panorámica</PresentationFormat>
  <Paragraphs>1187</Paragraphs>
  <Slides>284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284</vt:i4>
      </vt:variant>
    </vt:vector>
  </HeadingPairs>
  <TitlesOfParts>
    <vt:vector size="289" baseType="lpstr">
      <vt:lpstr>Arial</vt:lpstr>
      <vt:lpstr>Calibri</vt:lpstr>
      <vt:lpstr>Courier New</vt:lpstr>
      <vt:lpstr>Wingdings</vt:lpstr>
      <vt:lpstr>Theme89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Marita</cp:lastModifiedBy>
  <cp:revision>389</cp:revision>
  <dcterms:created xsi:type="dcterms:W3CDTF">2023-01-30T05:06:09Z</dcterms:created>
  <dcterms:modified xsi:type="dcterms:W3CDTF">2023-04-17T11:20:04Z</dcterms:modified>
  <cp:category/>
</cp:coreProperties>
</file>